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82" r:id="rId3"/>
    <p:sldId id="267" r:id="rId4"/>
    <p:sldId id="287" r:id="rId5"/>
    <p:sldId id="268" r:id="rId6"/>
    <p:sldId id="290" r:id="rId7"/>
    <p:sldId id="283" r:id="rId8"/>
    <p:sldId id="284" r:id="rId9"/>
    <p:sldId id="286" r:id="rId10"/>
    <p:sldId id="269" r:id="rId11"/>
    <p:sldId id="288" r:id="rId12"/>
    <p:sldId id="270" r:id="rId13"/>
    <p:sldId id="271" r:id="rId14"/>
    <p:sldId id="289" r:id="rId15"/>
    <p:sldId id="272" r:id="rId16"/>
    <p:sldId id="273" r:id="rId17"/>
    <p:sldId id="274" r:id="rId18"/>
    <p:sldId id="275" r:id="rId19"/>
    <p:sldId id="276" r:id="rId20"/>
    <p:sldId id="277" r:id="rId21"/>
    <p:sldId id="278" r:id="rId22"/>
    <p:sldId id="279"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FB12F-0A37-E7CA-E42A-9723597D7E7A}" v="223" dt="2024-05-18T13:19:25.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autoAdjust="0"/>
  </p:normalViewPr>
  <p:slideViewPr>
    <p:cSldViewPr snapToGrid="0">
      <p:cViewPr varScale="1">
        <p:scale>
          <a:sx n="105" d="100"/>
          <a:sy n="105" d="100"/>
        </p:scale>
        <p:origin x="83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image" Target="../media/image1.sv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image" Target="../media/image1.sv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20130-3423-4796-9464-38E1A2D35AF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6D73F42-65B3-4E4D-8A49-CDF996448325}">
      <dgm:prSet/>
      <dgm:spPr/>
      <dgm:t>
        <a:bodyPr/>
        <a:lstStyle/>
        <a:p>
          <a:pPr>
            <a:lnSpc>
              <a:spcPct val="100000"/>
            </a:lnSpc>
          </a:pPr>
          <a:r>
            <a:rPr lang="en-US" dirty="0"/>
            <a:t>Title: Deep Learning: Transforming Artificial Intelligence</a:t>
          </a:r>
        </a:p>
      </dgm:t>
    </dgm:pt>
    <dgm:pt modelId="{6BC4B282-2B47-438E-8425-0342FB2911E1}" type="parTrans" cxnId="{6DD1E1AD-CC3F-4603-BA33-EE8E225C1890}">
      <dgm:prSet/>
      <dgm:spPr/>
      <dgm:t>
        <a:bodyPr/>
        <a:lstStyle/>
        <a:p>
          <a:endParaRPr lang="en-US"/>
        </a:p>
      </dgm:t>
    </dgm:pt>
    <dgm:pt modelId="{D9963A1F-80DD-4514-8DFF-F312F787E3E0}" type="sibTrans" cxnId="{6DD1E1AD-CC3F-4603-BA33-EE8E225C1890}">
      <dgm:prSet/>
      <dgm:spPr/>
      <dgm:t>
        <a:bodyPr/>
        <a:lstStyle/>
        <a:p>
          <a:endParaRPr lang="en-US"/>
        </a:p>
      </dgm:t>
    </dgm:pt>
    <dgm:pt modelId="{CA0A6B98-B925-4FDD-9442-1406FFA45DDE}">
      <dgm:prSet/>
      <dgm:spPr/>
      <dgm:t>
        <a:bodyPr/>
        <a:lstStyle/>
        <a:p>
          <a:pPr>
            <a:lnSpc>
              <a:spcPct val="100000"/>
            </a:lnSpc>
          </a:pPr>
          <a:r>
            <a:rPr lang="en-US" dirty="0"/>
            <a:t>Subtitle: Understanding the Core Concepts and Applications</a:t>
          </a:r>
        </a:p>
      </dgm:t>
    </dgm:pt>
    <dgm:pt modelId="{949E43C0-965F-4405-8A34-DF1E5D15AC25}" type="parTrans" cxnId="{3D2A6461-2F28-45D7-9DFF-8100C356BD3C}">
      <dgm:prSet/>
      <dgm:spPr/>
      <dgm:t>
        <a:bodyPr/>
        <a:lstStyle/>
        <a:p>
          <a:endParaRPr lang="en-US"/>
        </a:p>
      </dgm:t>
    </dgm:pt>
    <dgm:pt modelId="{08F2A3C6-4DE6-4FB1-806C-2F1CC2A0D0DC}" type="sibTrans" cxnId="{3D2A6461-2F28-45D7-9DFF-8100C356BD3C}">
      <dgm:prSet/>
      <dgm:spPr/>
      <dgm:t>
        <a:bodyPr/>
        <a:lstStyle/>
        <a:p>
          <a:endParaRPr lang="en-US"/>
        </a:p>
      </dgm:t>
    </dgm:pt>
    <dgm:pt modelId="{0E7D1251-3B9D-4523-B927-2756084BDBF9}">
      <dgm:prSet/>
      <dgm:spPr/>
      <dgm:t>
        <a:bodyPr/>
        <a:lstStyle/>
        <a:p>
          <a:pPr>
            <a:lnSpc>
              <a:spcPct val="100000"/>
            </a:lnSpc>
          </a:pPr>
          <a:r>
            <a:rPr lang="en-US" dirty="0"/>
            <a:t>Presenter's Name</a:t>
          </a:r>
          <a:r>
            <a:rPr lang="en-US" dirty="0">
              <a:latin typeface="Trade Gothic Next Cond"/>
            </a:rPr>
            <a:t>: Mahdi Mohammadzadeh, Ali Arabi</a:t>
          </a:r>
          <a:endParaRPr lang="en-US" dirty="0"/>
        </a:p>
      </dgm:t>
    </dgm:pt>
    <dgm:pt modelId="{BEBC9092-2807-47CC-8E2A-5C25D91F38B1}" type="parTrans" cxnId="{E370FC66-DF47-4F14-B6A9-B06F513E7F8B}">
      <dgm:prSet/>
      <dgm:spPr/>
      <dgm:t>
        <a:bodyPr/>
        <a:lstStyle/>
        <a:p>
          <a:endParaRPr lang="en-US"/>
        </a:p>
      </dgm:t>
    </dgm:pt>
    <dgm:pt modelId="{6E7AE2D8-211A-4AFC-9438-86EFDC4EC052}" type="sibTrans" cxnId="{E370FC66-DF47-4F14-B6A9-B06F513E7F8B}">
      <dgm:prSet/>
      <dgm:spPr/>
      <dgm:t>
        <a:bodyPr/>
        <a:lstStyle/>
        <a:p>
          <a:endParaRPr lang="en-US"/>
        </a:p>
      </dgm:t>
    </dgm:pt>
    <dgm:pt modelId="{3E1CF552-DB85-4C24-B594-C3A610306685}">
      <dgm:prSet/>
      <dgm:spPr/>
      <dgm:t>
        <a:bodyPr/>
        <a:lstStyle/>
        <a:p>
          <a:pPr>
            <a:lnSpc>
              <a:spcPct val="100000"/>
            </a:lnSpc>
          </a:pPr>
          <a:r>
            <a:rPr lang="en-US" dirty="0"/>
            <a:t>Date</a:t>
          </a:r>
          <a:r>
            <a:rPr lang="en-US" dirty="0">
              <a:latin typeface="Trade Gothic Next Cond"/>
            </a:rPr>
            <a:t>: 2025/01/28</a:t>
          </a:r>
          <a:endParaRPr lang="en-US" dirty="0"/>
        </a:p>
      </dgm:t>
    </dgm:pt>
    <dgm:pt modelId="{0C7B9CCD-B840-4C4D-BCD5-2DCC6098BB5A}" type="parTrans" cxnId="{72981FD3-5615-4FF7-BAA1-196E5C5646FA}">
      <dgm:prSet/>
      <dgm:spPr/>
      <dgm:t>
        <a:bodyPr/>
        <a:lstStyle/>
        <a:p>
          <a:endParaRPr lang="en-US"/>
        </a:p>
      </dgm:t>
    </dgm:pt>
    <dgm:pt modelId="{6D685651-2371-4FD0-BFC7-22B7ABBC8919}" type="sibTrans" cxnId="{72981FD3-5615-4FF7-BAA1-196E5C5646FA}">
      <dgm:prSet/>
      <dgm:spPr/>
      <dgm:t>
        <a:bodyPr/>
        <a:lstStyle/>
        <a:p>
          <a:endParaRPr lang="en-US"/>
        </a:p>
      </dgm:t>
    </dgm:pt>
    <dgm:pt modelId="{0F440BCF-970D-4945-A980-C4AA2AED4A38}" type="pres">
      <dgm:prSet presAssocID="{CBD20130-3423-4796-9464-38E1A2D35AFA}" presName="root" presStyleCnt="0">
        <dgm:presLayoutVars>
          <dgm:dir/>
          <dgm:resizeHandles val="exact"/>
        </dgm:presLayoutVars>
      </dgm:prSet>
      <dgm:spPr/>
    </dgm:pt>
    <dgm:pt modelId="{2B4B98AE-DF00-45CA-9A13-6BB6ACC1871D}" type="pres">
      <dgm:prSet presAssocID="{D6D73F42-65B3-4E4D-8A49-CDF996448325}" presName="compNode" presStyleCnt="0"/>
      <dgm:spPr/>
    </dgm:pt>
    <dgm:pt modelId="{D67DC94D-50C3-43DC-BB1D-0983F6A4D54D}" type="pres">
      <dgm:prSet presAssocID="{D6D73F42-65B3-4E4D-8A49-CDF996448325}" presName="bgRect" presStyleLbl="bgShp" presStyleIdx="0" presStyleCnt="4"/>
      <dgm:spPr/>
    </dgm:pt>
    <dgm:pt modelId="{96CC61B9-0199-4073-86D5-69B94F7B3877}" type="pres">
      <dgm:prSet presAssocID="{D6D73F42-65B3-4E4D-8A49-CDF996448325}"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36C5D4FA-A529-48D2-99D4-9A26C05F21D2}" type="pres">
      <dgm:prSet presAssocID="{D6D73F42-65B3-4E4D-8A49-CDF996448325}" presName="spaceRect" presStyleCnt="0"/>
      <dgm:spPr/>
    </dgm:pt>
    <dgm:pt modelId="{971D4630-EF16-4536-A8B4-77F7F16B85DE}" type="pres">
      <dgm:prSet presAssocID="{D6D73F42-65B3-4E4D-8A49-CDF996448325}" presName="parTx" presStyleLbl="revTx" presStyleIdx="0" presStyleCnt="4">
        <dgm:presLayoutVars>
          <dgm:chMax val="0"/>
          <dgm:chPref val="0"/>
        </dgm:presLayoutVars>
      </dgm:prSet>
      <dgm:spPr/>
    </dgm:pt>
    <dgm:pt modelId="{DDC983CC-B209-4205-951C-F5349C38B2C8}" type="pres">
      <dgm:prSet presAssocID="{D9963A1F-80DD-4514-8DFF-F312F787E3E0}" presName="sibTrans" presStyleCnt="0"/>
      <dgm:spPr/>
    </dgm:pt>
    <dgm:pt modelId="{3B73B065-8E57-448C-A58D-99B83851968B}" type="pres">
      <dgm:prSet presAssocID="{CA0A6B98-B925-4FDD-9442-1406FFA45DDE}" presName="compNode" presStyleCnt="0"/>
      <dgm:spPr/>
    </dgm:pt>
    <dgm:pt modelId="{1713F520-4808-414F-93CD-402B3F2EF4E1}" type="pres">
      <dgm:prSet presAssocID="{CA0A6B98-B925-4FDD-9442-1406FFA45DDE}" presName="bgRect" presStyleLbl="bgShp" presStyleIdx="1" presStyleCnt="4"/>
      <dgm:spPr/>
    </dgm:pt>
    <dgm:pt modelId="{E3CE4FA4-E657-43CE-B6B2-5CB89B926E67}" type="pres">
      <dgm:prSet presAssocID="{CA0A6B98-B925-4FDD-9442-1406FFA45DDE}"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F6E020C2-FD09-4CD7-A256-92A36C5F535A}" type="pres">
      <dgm:prSet presAssocID="{CA0A6B98-B925-4FDD-9442-1406FFA45DDE}" presName="spaceRect" presStyleCnt="0"/>
      <dgm:spPr/>
    </dgm:pt>
    <dgm:pt modelId="{E90B040F-215C-45FF-8426-C6DC5A097078}" type="pres">
      <dgm:prSet presAssocID="{CA0A6B98-B925-4FDD-9442-1406FFA45DDE}" presName="parTx" presStyleLbl="revTx" presStyleIdx="1" presStyleCnt="4">
        <dgm:presLayoutVars>
          <dgm:chMax val="0"/>
          <dgm:chPref val="0"/>
        </dgm:presLayoutVars>
      </dgm:prSet>
      <dgm:spPr/>
    </dgm:pt>
    <dgm:pt modelId="{532CDC76-C794-43C4-89DB-9B535BB7BDD3}" type="pres">
      <dgm:prSet presAssocID="{08F2A3C6-4DE6-4FB1-806C-2F1CC2A0D0DC}" presName="sibTrans" presStyleCnt="0"/>
      <dgm:spPr/>
    </dgm:pt>
    <dgm:pt modelId="{B4D355E9-53E5-4ED3-9B9F-3C8DE6BDC2E7}" type="pres">
      <dgm:prSet presAssocID="{0E7D1251-3B9D-4523-B927-2756084BDBF9}" presName="compNode" presStyleCnt="0"/>
      <dgm:spPr/>
    </dgm:pt>
    <dgm:pt modelId="{9A1EC1BC-7460-49F2-B6A0-ECD97BFC1531}" type="pres">
      <dgm:prSet presAssocID="{0E7D1251-3B9D-4523-B927-2756084BDBF9}" presName="bgRect" presStyleLbl="bgShp" presStyleIdx="2" presStyleCnt="4"/>
      <dgm:spPr/>
    </dgm:pt>
    <dgm:pt modelId="{EE95CC08-AB55-4202-8C75-439B00E74324}" type="pres">
      <dgm:prSet presAssocID="{0E7D1251-3B9D-4523-B927-2756084BDBF9}"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eacher"/>
        </a:ext>
      </dgm:extLst>
    </dgm:pt>
    <dgm:pt modelId="{77FEA176-7F95-415D-8F16-4307179FCE7D}" type="pres">
      <dgm:prSet presAssocID="{0E7D1251-3B9D-4523-B927-2756084BDBF9}" presName="spaceRect" presStyleCnt="0"/>
      <dgm:spPr/>
    </dgm:pt>
    <dgm:pt modelId="{A8619DD1-EAEC-4A81-AB22-62D74759E071}" type="pres">
      <dgm:prSet presAssocID="{0E7D1251-3B9D-4523-B927-2756084BDBF9}" presName="parTx" presStyleLbl="revTx" presStyleIdx="2" presStyleCnt="4">
        <dgm:presLayoutVars>
          <dgm:chMax val="0"/>
          <dgm:chPref val="0"/>
        </dgm:presLayoutVars>
      </dgm:prSet>
      <dgm:spPr/>
    </dgm:pt>
    <dgm:pt modelId="{240DE7AF-7C1C-4B3A-878E-52A85BF1ED69}" type="pres">
      <dgm:prSet presAssocID="{6E7AE2D8-211A-4AFC-9438-86EFDC4EC052}" presName="sibTrans" presStyleCnt="0"/>
      <dgm:spPr/>
    </dgm:pt>
    <dgm:pt modelId="{B4FE881D-DB9F-4197-BEB3-2C634D605074}" type="pres">
      <dgm:prSet presAssocID="{3E1CF552-DB85-4C24-B594-C3A610306685}" presName="compNode" presStyleCnt="0"/>
      <dgm:spPr/>
    </dgm:pt>
    <dgm:pt modelId="{F7FD5DA6-F93E-4EB5-B62D-99FB09793DE8}" type="pres">
      <dgm:prSet presAssocID="{3E1CF552-DB85-4C24-B594-C3A610306685}" presName="bgRect" presStyleLbl="bgShp" presStyleIdx="3" presStyleCnt="4" custLinFactNeighborY="197"/>
      <dgm:spPr/>
    </dgm:pt>
    <dgm:pt modelId="{66C0CA0A-5B57-46DE-B9E4-77EECEACFC9D}" type="pres">
      <dgm:prSet presAssocID="{3E1CF552-DB85-4C24-B594-C3A610306685}"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AF63C49A-5D04-42F3-91C8-E64BFED36559}" type="pres">
      <dgm:prSet presAssocID="{3E1CF552-DB85-4C24-B594-C3A610306685}" presName="spaceRect" presStyleCnt="0"/>
      <dgm:spPr/>
    </dgm:pt>
    <dgm:pt modelId="{7F3C4043-5DB9-4C8F-B508-ECB01DF0C226}" type="pres">
      <dgm:prSet presAssocID="{3E1CF552-DB85-4C24-B594-C3A610306685}" presName="parTx" presStyleLbl="revTx" presStyleIdx="3" presStyleCnt="4">
        <dgm:presLayoutVars>
          <dgm:chMax val="0"/>
          <dgm:chPref val="0"/>
        </dgm:presLayoutVars>
      </dgm:prSet>
      <dgm:spPr/>
    </dgm:pt>
  </dgm:ptLst>
  <dgm:cxnLst>
    <dgm:cxn modelId="{3D2A6461-2F28-45D7-9DFF-8100C356BD3C}" srcId="{CBD20130-3423-4796-9464-38E1A2D35AFA}" destId="{CA0A6B98-B925-4FDD-9442-1406FFA45DDE}" srcOrd="1" destOrd="0" parTransId="{949E43C0-965F-4405-8A34-DF1E5D15AC25}" sibTransId="{08F2A3C6-4DE6-4FB1-806C-2F1CC2A0D0DC}"/>
    <dgm:cxn modelId="{E370FC66-DF47-4F14-B6A9-B06F513E7F8B}" srcId="{CBD20130-3423-4796-9464-38E1A2D35AFA}" destId="{0E7D1251-3B9D-4523-B927-2756084BDBF9}" srcOrd="2" destOrd="0" parTransId="{BEBC9092-2807-47CC-8E2A-5C25D91F38B1}" sibTransId="{6E7AE2D8-211A-4AFC-9438-86EFDC4EC052}"/>
    <dgm:cxn modelId="{BDCCFF71-1346-4DFD-B6BB-2999C2234F50}" type="presOf" srcId="{D6D73F42-65B3-4E4D-8A49-CDF996448325}" destId="{971D4630-EF16-4536-A8B4-77F7F16B85DE}" srcOrd="0" destOrd="0" presId="urn:microsoft.com/office/officeart/2018/2/layout/IconVerticalSolidList"/>
    <dgm:cxn modelId="{BAC9B8A5-7C0F-41EC-AA1C-67B7065F2051}" type="presOf" srcId="{0E7D1251-3B9D-4523-B927-2756084BDBF9}" destId="{A8619DD1-EAEC-4A81-AB22-62D74759E071}" srcOrd="0" destOrd="0" presId="urn:microsoft.com/office/officeart/2018/2/layout/IconVerticalSolidList"/>
    <dgm:cxn modelId="{6DD1E1AD-CC3F-4603-BA33-EE8E225C1890}" srcId="{CBD20130-3423-4796-9464-38E1A2D35AFA}" destId="{D6D73F42-65B3-4E4D-8A49-CDF996448325}" srcOrd="0" destOrd="0" parTransId="{6BC4B282-2B47-438E-8425-0342FB2911E1}" sibTransId="{D9963A1F-80DD-4514-8DFF-F312F787E3E0}"/>
    <dgm:cxn modelId="{A8C4D2CF-3E4A-4E82-80C4-DD74272AD4CD}" type="presOf" srcId="{CBD20130-3423-4796-9464-38E1A2D35AFA}" destId="{0F440BCF-970D-4945-A980-C4AA2AED4A38}" srcOrd="0" destOrd="0" presId="urn:microsoft.com/office/officeart/2018/2/layout/IconVerticalSolidList"/>
    <dgm:cxn modelId="{72981FD3-5615-4FF7-BAA1-196E5C5646FA}" srcId="{CBD20130-3423-4796-9464-38E1A2D35AFA}" destId="{3E1CF552-DB85-4C24-B594-C3A610306685}" srcOrd="3" destOrd="0" parTransId="{0C7B9CCD-B840-4C4D-BCD5-2DCC6098BB5A}" sibTransId="{6D685651-2371-4FD0-BFC7-22B7ABBC8919}"/>
    <dgm:cxn modelId="{B7AD62E9-E847-4E16-947B-C8B40991A2A2}" type="presOf" srcId="{3E1CF552-DB85-4C24-B594-C3A610306685}" destId="{7F3C4043-5DB9-4C8F-B508-ECB01DF0C226}" srcOrd="0" destOrd="0" presId="urn:microsoft.com/office/officeart/2018/2/layout/IconVerticalSolidList"/>
    <dgm:cxn modelId="{F65631EA-E628-4827-9FDD-A41FEEC6F3FD}" type="presOf" srcId="{CA0A6B98-B925-4FDD-9442-1406FFA45DDE}" destId="{E90B040F-215C-45FF-8426-C6DC5A097078}" srcOrd="0" destOrd="0" presId="urn:microsoft.com/office/officeart/2018/2/layout/IconVerticalSolidList"/>
    <dgm:cxn modelId="{EB31EDDE-8088-4CEB-83C5-4C85C69B25F2}" type="presParOf" srcId="{0F440BCF-970D-4945-A980-C4AA2AED4A38}" destId="{2B4B98AE-DF00-45CA-9A13-6BB6ACC1871D}" srcOrd="0" destOrd="0" presId="urn:microsoft.com/office/officeart/2018/2/layout/IconVerticalSolidList"/>
    <dgm:cxn modelId="{C0C23E14-5299-46F3-AD17-BB5DD535E146}" type="presParOf" srcId="{2B4B98AE-DF00-45CA-9A13-6BB6ACC1871D}" destId="{D67DC94D-50C3-43DC-BB1D-0983F6A4D54D}" srcOrd="0" destOrd="0" presId="urn:microsoft.com/office/officeart/2018/2/layout/IconVerticalSolidList"/>
    <dgm:cxn modelId="{CDDCBE50-6AB9-44E1-B781-6EFB1C93759C}" type="presParOf" srcId="{2B4B98AE-DF00-45CA-9A13-6BB6ACC1871D}" destId="{96CC61B9-0199-4073-86D5-69B94F7B3877}" srcOrd="1" destOrd="0" presId="urn:microsoft.com/office/officeart/2018/2/layout/IconVerticalSolidList"/>
    <dgm:cxn modelId="{DE0AF85A-B174-4C35-BB1E-01B42E95F136}" type="presParOf" srcId="{2B4B98AE-DF00-45CA-9A13-6BB6ACC1871D}" destId="{36C5D4FA-A529-48D2-99D4-9A26C05F21D2}" srcOrd="2" destOrd="0" presId="urn:microsoft.com/office/officeart/2018/2/layout/IconVerticalSolidList"/>
    <dgm:cxn modelId="{98F747EE-7199-4B0D-95CC-BE5943B8E2AD}" type="presParOf" srcId="{2B4B98AE-DF00-45CA-9A13-6BB6ACC1871D}" destId="{971D4630-EF16-4536-A8B4-77F7F16B85DE}" srcOrd="3" destOrd="0" presId="urn:microsoft.com/office/officeart/2018/2/layout/IconVerticalSolidList"/>
    <dgm:cxn modelId="{92720D41-A3A5-43E4-8B22-B8EC0742D2A3}" type="presParOf" srcId="{0F440BCF-970D-4945-A980-C4AA2AED4A38}" destId="{DDC983CC-B209-4205-951C-F5349C38B2C8}" srcOrd="1" destOrd="0" presId="urn:microsoft.com/office/officeart/2018/2/layout/IconVerticalSolidList"/>
    <dgm:cxn modelId="{F66623D5-3EC1-41C6-9909-E7A94C81A940}" type="presParOf" srcId="{0F440BCF-970D-4945-A980-C4AA2AED4A38}" destId="{3B73B065-8E57-448C-A58D-99B83851968B}" srcOrd="2" destOrd="0" presId="urn:microsoft.com/office/officeart/2018/2/layout/IconVerticalSolidList"/>
    <dgm:cxn modelId="{094C2A11-156C-4FAF-B896-AEC0A4266802}" type="presParOf" srcId="{3B73B065-8E57-448C-A58D-99B83851968B}" destId="{1713F520-4808-414F-93CD-402B3F2EF4E1}" srcOrd="0" destOrd="0" presId="urn:microsoft.com/office/officeart/2018/2/layout/IconVerticalSolidList"/>
    <dgm:cxn modelId="{B93EE5BE-8826-4F5B-90CE-268C22E3CE57}" type="presParOf" srcId="{3B73B065-8E57-448C-A58D-99B83851968B}" destId="{E3CE4FA4-E657-43CE-B6B2-5CB89B926E67}" srcOrd="1" destOrd="0" presId="urn:microsoft.com/office/officeart/2018/2/layout/IconVerticalSolidList"/>
    <dgm:cxn modelId="{22FEADDA-6511-4CD3-A35B-591A26125123}" type="presParOf" srcId="{3B73B065-8E57-448C-A58D-99B83851968B}" destId="{F6E020C2-FD09-4CD7-A256-92A36C5F535A}" srcOrd="2" destOrd="0" presId="urn:microsoft.com/office/officeart/2018/2/layout/IconVerticalSolidList"/>
    <dgm:cxn modelId="{0CB87CE5-661E-4C11-BC93-BBD3A790E3E9}" type="presParOf" srcId="{3B73B065-8E57-448C-A58D-99B83851968B}" destId="{E90B040F-215C-45FF-8426-C6DC5A097078}" srcOrd="3" destOrd="0" presId="urn:microsoft.com/office/officeart/2018/2/layout/IconVerticalSolidList"/>
    <dgm:cxn modelId="{02D44DB2-B51A-4F76-88B1-05AB6A92399F}" type="presParOf" srcId="{0F440BCF-970D-4945-A980-C4AA2AED4A38}" destId="{532CDC76-C794-43C4-89DB-9B535BB7BDD3}" srcOrd="3" destOrd="0" presId="urn:microsoft.com/office/officeart/2018/2/layout/IconVerticalSolidList"/>
    <dgm:cxn modelId="{7901EACF-5140-4287-AFD4-F86D762A2D27}" type="presParOf" srcId="{0F440BCF-970D-4945-A980-C4AA2AED4A38}" destId="{B4D355E9-53E5-4ED3-9B9F-3C8DE6BDC2E7}" srcOrd="4" destOrd="0" presId="urn:microsoft.com/office/officeart/2018/2/layout/IconVerticalSolidList"/>
    <dgm:cxn modelId="{76158AD5-2129-4A49-BE34-23D2C5993BCE}" type="presParOf" srcId="{B4D355E9-53E5-4ED3-9B9F-3C8DE6BDC2E7}" destId="{9A1EC1BC-7460-49F2-B6A0-ECD97BFC1531}" srcOrd="0" destOrd="0" presId="urn:microsoft.com/office/officeart/2018/2/layout/IconVerticalSolidList"/>
    <dgm:cxn modelId="{4FD6D313-C652-48E5-81BC-1B756FA874EC}" type="presParOf" srcId="{B4D355E9-53E5-4ED3-9B9F-3C8DE6BDC2E7}" destId="{EE95CC08-AB55-4202-8C75-439B00E74324}" srcOrd="1" destOrd="0" presId="urn:microsoft.com/office/officeart/2018/2/layout/IconVerticalSolidList"/>
    <dgm:cxn modelId="{A039ABA3-9809-4737-AEFB-AE06C9EDD209}" type="presParOf" srcId="{B4D355E9-53E5-4ED3-9B9F-3C8DE6BDC2E7}" destId="{77FEA176-7F95-415D-8F16-4307179FCE7D}" srcOrd="2" destOrd="0" presId="urn:microsoft.com/office/officeart/2018/2/layout/IconVerticalSolidList"/>
    <dgm:cxn modelId="{7A59A954-3994-439B-8BFF-E728BC2E9E0A}" type="presParOf" srcId="{B4D355E9-53E5-4ED3-9B9F-3C8DE6BDC2E7}" destId="{A8619DD1-EAEC-4A81-AB22-62D74759E071}" srcOrd="3" destOrd="0" presId="urn:microsoft.com/office/officeart/2018/2/layout/IconVerticalSolidList"/>
    <dgm:cxn modelId="{E7F9DD35-EFF1-4A4B-82EB-D3F8AAC243F5}" type="presParOf" srcId="{0F440BCF-970D-4945-A980-C4AA2AED4A38}" destId="{240DE7AF-7C1C-4B3A-878E-52A85BF1ED69}" srcOrd="5" destOrd="0" presId="urn:microsoft.com/office/officeart/2018/2/layout/IconVerticalSolidList"/>
    <dgm:cxn modelId="{78C74875-E224-40BE-A777-F102090F0BAE}" type="presParOf" srcId="{0F440BCF-970D-4945-A980-C4AA2AED4A38}" destId="{B4FE881D-DB9F-4197-BEB3-2C634D605074}" srcOrd="6" destOrd="0" presId="urn:microsoft.com/office/officeart/2018/2/layout/IconVerticalSolidList"/>
    <dgm:cxn modelId="{28A5C595-E1D2-42AF-A17B-1359FE68FB37}" type="presParOf" srcId="{B4FE881D-DB9F-4197-BEB3-2C634D605074}" destId="{F7FD5DA6-F93E-4EB5-B62D-99FB09793DE8}" srcOrd="0" destOrd="0" presId="urn:microsoft.com/office/officeart/2018/2/layout/IconVerticalSolidList"/>
    <dgm:cxn modelId="{0533ECCE-BFDE-4E56-B18F-81274B674AF7}" type="presParOf" srcId="{B4FE881D-DB9F-4197-BEB3-2C634D605074}" destId="{66C0CA0A-5B57-46DE-B9E4-77EECEACFC9D}" srcOrd="1" destOrd="0" presId="urn:microsoft.com/office/officeart/2018/2/layout/IconVerticalSolidList"/>
    <dgm:cxn modelId="{B76B7AEB-9825-41C9-9738-A5E542F25AD1}" type="presParOf" srcId="{B4FE881D-DB9F-4197-BEB3-2C634D605074}" destId="{AF63C49A-5D04-42F3-91C8-E64BFED36559}" srcOrd="2" destOrd="0" presId="urn:microsoft.com/office/officeart/2018/2/layout/IconVerticalSolidList"/>
    <dgm:cxn modelId="{92B37637-EEA9-480C-83C3-413C996513C6}" type="presParOf" srcId="{B4FE881D-DB9F-4197-BEB3-2C634D605074}" destId="{7F3C4043-5DB9-4C8F-B508-ECB01DF0C2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620CE6-93EA-4A7D-90C5-B214E5B1672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8A2AEFF-7DC3-4528-AE75-B7B5DADC53BE}">
      <dgm:prSet/>
      <dgm:spPr/>
      <dgm:t>
        <a:bodyPr/>
        <a:lstStyle/>
        <a:p>
          <a:pPr>
            <a:defRPr cap="all"/>
          </a:pPr>
          <a:r>
            <a:rPr lang="en-US"/>
            <a:t>A common problem in machine learning is overfitting.</a:t>
          </a:r>
        </a:p>
      </dgm:t>
    </dgm:pt>
    <dgm:pt modelId="{49500AD7-E23C-458A-9EEE-6D72C469C300}" type="parTrans" cxnId="{09A35446-26A8-43C6-8EDA-C1874F3D5DB0}">
      <dgm:prSet/>
      <dgm:spPr/>
      <dgm:t>
        <a:bodyPr/>
        <a:lstStyle/>
        <a:p>
          <a:endParaRPr lang="en-US"/>
        </a:p>
      </dgm:t>
    </dgm:pt>
    <dgm:pt modelId="{28E9B091-A863-46AD-90AC-752E355865F3}" type="sibTrans" cxnId="{09A35446-26A8-43C6-8EDA-C1874F3D5DB0}">
      <dgm:prSet/>
      <dgm:spPr/>
      <dgm:t>
        <a:bodyPr/>
        <a:lstStyle/>
        <a:p>
          <a:endParaRPr lang="en-US"/>
        </a:p>
      </dgm:t>
    </dgm:pt>
    <dgm:pt modelId="{CA0C3425-CE5B-460B-97A3-6D51746DD5A7}">
      <dgm:prSet/>
      <dgm:spPr/>
      <dgm:t>
        <a:bodyPr/>
        <a:lstStyle/>
        <a:p>
          <a:pPr>
            <a:defRPr cap="all"/>
          </a:pPr>
          <a:r>
            <a:rPr lang="en-US"/>
            <a:t>Overfitting happens when a model overlearns from the training data to the point that starts picking up idiosyncrasies as you make your model increasingly complex</a:t>
          </a:r>
        </a:p>
      </dgm:t>
    </dgm:pt>
    <dgm:pt modelId="{6CD64729-1CD7-4AB9-A5C7-7AC81D0B44B6}" type="parTrans" cxnId="{DF1FCCDA-84D4-4561-BCC1-D082C3E1E069}">
      <dgm:prSet/>
      <dgm:spPr/>
      <dgm:t>
        <a:bodyPr/>
        <a:lstStyle/>
        <a:p>
          <a:endParaRPr lang="en-US"/>
        </a:p>
      </dgm:t>
    </dgm:pt>
    <dgm:pt modelId="{F5C30AE3-8418-4E04-8CCB-571FEA4AB6CA}" type="sibTrans" cxnId="{DF1FCCDA-84D4-4561-BCC1-D082C3E1E069}">
      <dgm:prSet/>
      <dgm:spPr/>
      <dgm:t>
        <a:bodyPr/>
        <a:lstStyle/>
        <a:p>
          <a:endParaRPr lang="en-US"/>
        </a:p>
      </dgm:t>
    </dgm:pt>
    <dgm:pt modelId="{18D80B38-DA7A-40CA-8963-53D82B75DC62}">
      <dgm:prSet/>
      <dgm:spPr/>
      <dgm:t>
        <a:bodyPr/>
        <a:lstStyle/>
        <a:p>
          <a:pPr>
            <a:defRPr cap="all"/>
          </a:pPr>
          <a:r>
            <a:rPr lang="en-US"/>
            <a:t>Underfitting is a related issues where your model is not that complex enough to capture the underlying trend in data.</a:t>
          </a:r>
        </a:p>
      </dgm:t>
    </dgm:pt>
    <dgm:pt modelId="{61EEE56E-29FC-426C-A3BC-6CC5FC51C9EC}" type="parTrans" cxnId="{9636A12B-3F89-4769-ABB3-B398D810576A}">
      <dgm:prSet/>
      <dgm:spPr/>
      <dgm:t>
        <a:bodyPr/>
        <a:lstStyle/>
        <a:p>
          <a:endParaRPr lang="en-US"/>
        </a:p>
      </dgm:t>
    </dgm:pt>
    <dgm:pt modelId="{D77B4B4B-DB29-434D-AFB5-A0C17EE8C52B}" type="sibTrans" cxnId="{9636A12B-3F89-4769-ABB3-B398D810576A}">
      <dgm:prSet/>
      <dgm:spPr/>
      <dgm:t>
        <a:bodyPr/>
        <a:lstStyle/>
        <a:p>
          <a:endParaRPr lang="en-US"/>
        </a:p>
      </dgm:t>
    </dgm:pt>
    <dgm:pt modelId="{95031257-3BBB-4681-9FE5-E00C9A062456}" type="pres">
      <dgm:prSet presAssocID="{2A620CE6-93EA-4A7D-90C5-B214E5B1672D}" presName="root" presStyleCnt="0">
        <dgm:presLayoutVars>
          <dgm:dir/>
          <dgm:resizeHandles val="exact"/>
        </dgm:presLayoutVars>
      </dgm:prSet>
      <dgm:spPr/>
    </dgm:pt>
    <dgm:pt modelId="{E558F1C5-A5FE-4B06-BBC3-3F29ED729D38}" type="pres">
      <dgm:prSet presAssocID="{18A2AEFF-7DC3-4528-AE75-B7B5DADC53BE}" presName="compNode" presStyleCnt="0"/>
      <dgm:spPr/>
    </dgm:pt>
    <dgm:pt modelId="{2AE7317A-175F-472A-88C8-51AB43008DF5}" type="pres">
      <dgm:prSet presAssocID="{18A2AEFF-7DC3-4528-AE75-B7B5DADC53BE}" presName="iconBgRect" presStyleLbl="bgShp" presStyleIdx="0" presStyleCnt="3"/>
      <dgm:spPr>
        <a:prstGeom prst="round2DiagRect">
          <a:avLst>
            <a:gd name="adj1" fmla="val 29727"/>
            <a:gd name="adj2" fmla="val 0"/>
          </a:avLst>
        </a:prstGeom>
      </dgm:spPr>
    </dgm:pt>
    <dgm:pt modelId="{E31E028E-C609-44EF-92AD-F952DF675EB6}" type="pres">
      <dgm:prSet presAssocID="{18A2AEFF-7DC3-4528-AE75-B7B5DADC53BE}"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rain"/>
        </a:ext>
      </dgm:extLst>
    </dgm:pt>
    <dgm:pt modelId="{B0B08ACF-509F-4F9F-9E3A-F2C20D970727}" type="pres">
      <dgm:prSet presAssocID="{18A2AEFF-7DC3-4528-AE75-B7B5DADC53BE}" presName="spaceRect" presStyleCnt="0"/>
      <dgm:spPr/>
    </dgm:pt>
    <dgm:pt modelId="{9AF4D23D-1AB1-4C01-B4C8-6EA77E6D1916}" type="pres">
      <dgm:prSet presAssocID="{18A2AEFF-7DC3-4528-AE75-B7B5DADC53BE}" presName="textRect" presStyleLbl="revTx" presStyleIdx="0" presStyleCnt="3">
        <dgm:presLayoutVars>
          <dgm:chMax val="1"/>
          <dgm:chPref val="1"/>
        </dgm:presLayoutVars>
      </dgm:prSet>
      <dgm:spPr/>
    </dgm:pt>
    <dgm:pt modelId="{B767325F-55C3-4969-98AD-EDBF32715B48}" type="pres">
      <dgm:prSet presAssocID="{28E9B091-A863-46AD-90AC-752E355865F3}" presName="sibTrans" presStyleCnt="0"/>
      <dgm:spPr/>
    </dgm:pt>
    <dgm:pt modelId="{0EA7111C-93AA-4E26-9823-CCC7CC16CAD9}" type="pres">
      <dgm:prSet presAssocID="{CA0C3425-CE5B-460B-97A3-6D51746DD5A7}" presName="compNode" presStyleCnt="0"/>
      <dgm:spPr/>
    </dgm:pt>
    <dgm:pt modelId="{0445B6CF-042B-48EB-BD05-28F2A6D872BC}" type="pres">
      <dgm:prSet presAssocID="{CA0C3425-CE5B-460B-97A3-6D51746DD5A7}" presName="iconBgRect" presStyleLbl="bgShp" presStyleIdx="1" presStyleCnt="3"/>
      <dgm:spPr>
        <a:prstGeom prst="round2DiagRect">
          <a:avLst>
            <a:gd name="adj1" fmla="val 29727"/>
            <a:gd name="adj2" fmla="val 0"/>
          </a:avLst>
        </a:prstGeom>
      </dgm:spPr>
    </dgm:pt>
    <dgm:pt modelId="{8EE4D7AF-0BAA-4CDB-8F37-28BCA636DE0F}" type="pres">
      <dgm:prSet presAssocID="{CA0C3425-CE5B-460B-97A3-6D51746DD5A7}"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2EA1628-F37A-443B-A7FC-4F817D5CB66E}" type="pres">
      <dgm:prSet presAssocID="{CA0C3425-CE5B-460B-97A3-6D51746DD5A7}" presName="spaceRect" presStyleCnt="0"/>
      <dgm:spPr/>
    </dgm:pt>
    <dgm:pt modelId="{9BBAED4B-CA9A-46C2-8EA2-6E7987F45B61}" type="pres">
      <dgm:prSet presAssocID="{CA0C3425-CE5B-460B-97A3-6D51746DD5A7}" presName="textRect" presStyleLbl="revTx" presStyleIdx="1" presStyleCnt="3">
        <dgm:presLayoutVars>
          <dgm:chMax val="1"/>
          <dgm:chPref val="1"/>
        </dgm:presLayoutVars>
      </dgm:prSet>
      <dgm:spPr/>
    </dgm:pt>
    <dgm:pt modelId="{BCA79195-6736-4CDF-AE6E-A2D0A6170535}" type="pres">
      <dgm:prSet presAssocID="{F5C30AE3-8418-4E04-8CCB-571FEA4AB6CA}" presName="sibTrans" presStyleCnt="0"/>
      <dgm:spPr/>
    </dgm:pt>
    <dgm:pt modelId="{31ADC1FF-FF70-458B-89B7-DFD019106706}" type="pres">
      <dgm:prSet presAssocID="{18D80B38-DA7A-40CA-8963-53D82B75DC62}" presName="compNode" presStyleCnt="0"/>
      <dgm:spPr/>
    </dgm:pt>
    <dgm:pt modelId="{6281594F-0D59-4999-9E42-89BA8458F29A}" type="pres">
      <dgm:prSet presAssocID="{18D80B38-DA7A-40CA-8963-53D82B75DC62}" presName="iconBgRect" presStyleLbl="bgShp" presStyleIdx="2" presStyleCnt="3"/>
      <dgm:spPr>
        <a:prstGeom prst="round2DiagRect">
          <a:avLst>
            <a:gd name="adj1" fmla="val 29727"/>
            <a:gd name="adj2" fmla="val 0"/>
          </a:avLst>
        </a:prstGeom>
      </dgm:spPr>
    </dgm:pt>
    <dgm:pt modelId="{08CA18B9-547E-4A4C-A574-1702E0280359}" type="pres">
      <dgm:prSet presAssocID="{18D80B38-DA7A-40CA-8963-53D82B75DC62}"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atistics"/>
        </a:ext>
      </dgm:extLst>
    </dgm:pt>
    <dgm:pt modelId="{9CC1A1EB-C210-47EF-8F27-B8CA82797047}" type="pres">
      <dgm:prSet presAssocID="{18D80B38-DA7A-40CA-8963-53D82B75DC62}" presName="spaceRect" presStyleCnt="0"/>
      <dgm:spPr/>
    </dgm:pt>
    <dgm:pt modelId="{4BD4F3A6-48CB-4140-BA14-85D988ED4911}" type="pres">
      <dgm:prSet presAssocID="{18D80B38-DA7A-40CA-8963-53D82B75DC62}" presName="textRect" presStyleLbl="revTx" presStyleIdx="2" presStyleCnt="3">
        <dgm:presLayoutVars>
          <dgm:chMax val="1"/>
          <dgm:chPref val="1"/>
        </dgm:presLayoutVars>
      </dgm:prSet>
      <dgm:spPr/>
    </dgm:pt>
  </dgm:ptLst>
  <dgm:cxnLst>
    <dgm:cxn modelId="{9636A12B-3F89-4769-ABB3-B398D810576A}" srcId="{2A620CE6-93EA-4A7D-90C5-B214E5B1672D}" destId="{18D80B38-DA7A-40CA-8963-53D82B75DC62}" srcOrd="2" destOrd="0" parTransId="{61EEE56E-29FC-426C-A3BC-6CC5FC51C9EC}" sibTransId="{D77B4B4B-DB29-434D-AFB5-A0C17EE8C52B}"/>
    <dgm:cxn modelId="{8A6A855D-3546-4DA8-B796-95AB6B130241}" type="presOf" srcId="{18A2AEFF-7DC3-4528-AE75-B7B5DADC53BE}" destId="{9AF4D23D-1AB1-4C01-B4C8-6EA77E6D1916}" srcOrd="0" destOrd="0" presId="urn:microsoft.com/office/officeart/2018/5/layout/IconLeafLabelList"/>
    <dgm:cxn modelId="{94A2B263-9093-4749-828F-8FE14469B589}" type="presOf" srcId="{18D80B38-DA7A-40CA-8963-53D82B75DC62}" destId="{4BD4F3A6-48CB-4140-BA14-85D988ED4911}" srcOrd="0" destOrd="0" presId="urn:microsoft.com/office/officeart/2018/5/layout/IconLeafLabelList"/>
    <dgm:cxn modelId="{D5BB9145-CA64-4928-B034-DEBF20DA1B43}" type="presOf" srcId="{CA0C3425-CE5B-460B-97A3-6D51746DD5A7}" destId="{9BBAED4B-CA9A-46C2-8EA2-6E7987F45B61}" srcOrd="0" destOrd="0" presId="urn:microsoft.com/office/officeart/2018/5/layout/IconLeafLabelList"/>
    <dgm:cxn modelId="{09A35446-26A8-43C6-8EDA-C1874F3D5DB0}" srcId="{2A620CE6-93EA-4A7D-90C5-B214E5B1672D}" destId="{18A2AEFF-7DC3-4528-AE75-B7B5DADC53BE}" srcOrd="0" destOrd="0" parTransId="{49500AD7-E23C-458A-9EEE-6D72C469C300}" sibTransId="{28E9B091-A863-46AD-90AC-752E355865F3}"/>
    <dgm:cxn modelId="{D44DC059-2711-40B4-AB48-A48DB7EED620}" type="presOf" srcId="{2A620CE6-93EA-4A7D-90C5-B214E5B1672D}" destId="{95031257-3BBB-4681-9FE5-E00C9A062456}" srcOrd="0" destOrd="0" presId="urn:microsoft.com/office/officeart/2018/5/layout/IconLeafLabelList"/>
    <dgm:cxn modelId="{DF1FCCDA-84D4-4561-BCC1-D082C3E1E069}" srcId="{2A620CE6-93EA-4A7D-90C5-B214E5B1672D}" destId="{CA0C3425-CE5B-460B-97A3-6D51746DD5A7}" srcOrd="1" destOrd="0" parTransId="{6CD64729-1CD7-4AB9-A5C7-7AC81D0B44B6}" sibTransId="{F5C30AE3-8418-4E04-8CCB-571FEA4AB6CA}"/>
    <dgm:cxn modelId="{5F36328B-D16F-4B56-8A31-38603AFA5C56}" type="presParOf" srcId="{95031257-3BBB-4681-9FE5-E00C9A062456}" destId="{E558F1C5-A5FE-4B06-BBC3-3F29ED729D38}" srcOrd="0" destOrd="0" presId="urn:microsoft.com/office/officeart/2018/5/layout/IconLeafLabelList"/>
    <dgm:cxn modelId="{F782E926-3296-431E-8295-AD6777356743}" type="presParOf" srcId="{E558F1C5-A5FE-4B06-BBC3-3F29ED729D38}" destId="{2AE7317A-175F-472A-88C8-51AB43008DF5}" srcOrd="0" destOrd="0" presId="urn:microsoft.com/office/officeart/2018/5/layout/IconLeafLabelList"/>
    <dgm:cxn modelId="{2ADE6930-DF93-47B3-B881-5666C5B5C7AB}" type="presParOf" srcId="{E558F1C5-A5FE-4B06-BBC3-3F29ED729D38}" destId="{E31E028E-C609-44EF-92AD-F952DF675EB6}" srcOrd="1" destOrd="0" presId="urn:microsoft.com/office/officeart/2018/5/layout/IconLeafLabelList"/>
    <dgm:cxn modelId="{BF702600-83A7-4A71-B3D3-8BEEBB812C54}" type="presParOf" srcId="{E558F1C5-A5FE-4B06-BBC3-3F29ED729D38}" destId="{B0B08ACF-509F-4F9F-9E3A-F2C20D970727}" srcOrd="2" destOrd="0" presId="urn:microsoft.com/office/officeart/2018/5/layout/IconLeafLabelList"/>
    <dgm:cxn modelId="{2B05F9DD-47CF-4EA0-8E0D-E276533F9F13}" type="presParOf" srcId="{E558F1C5-A5FE-4B06-BBC3-3F29ED729D38}" destId="{9AF4D23D-1AB1-4C01-B4C8-6EA77E6D1916}" srcOrd="3" destOrd="0" presId="urn:microsoft.com/office/officeart/2018/5/layout/IconLeafLabelList"/>
    <dgm:cxn modelId="{029D1870-38A0-41ED-8B11-946FEA6CF50A}" type="presParOf" srcId="{95031257-3BBB-4681-9FE5-E00C9A062456}" destId="{B767325F-55C3-4969-98AD-EDBF32715B48}" srcOrd="1" destOrd="0" presId="urn:microsoft.com/office/officeart/2018/5/layout/IconLeafLabelList"/>
    <dgm:cxn modelId="{DE123682-D536-4C8C-B5B6-6D73CF206A1E}" type="presParOf" srcId="{95031257-3BBB-4681-9FE5-E00C9A062456}" destId="{0EA7111C-93AA-4E26-9823-CCC7CC16CAD9}" srcOrd="2" destOrd="0" presId="urn:microsoft.com/office/officeart/2018/5/layout/IconLeafLabelList"/>
    <dgm:cxn modelId="{CAAD25BB-2CC0-44EB-8FEC-6492E497D5A1}" type="presParOf" srcId="{0EA7111C-93AA-4E26-9823-CCC7CC16CAD9}" destId="{0445B6CF-042B-48EB-BD05-28F2A6D872BC}" srcOrd="0" destOrd="0" presId="urn:microsoft.com/office/officeart/2018/5/layout/IconLeafLabelList"/>
    <dgm:cxn modelId="{83F76A55-3FE6-4D4A-A335-E746054E308A}" type="presParOf" srcId="{0EA7111C-93AA-4E26-9823-CCC7CC16CAD9}" destId="{8EE4D7AF-0BAA-4CDB-8F37-28BCA636DE0F}" srcOrd="1" destOrd="0" presId="urn:microsoft.com/office/officeart/2018/5/layout/IconLeafLabelList"/>
    <dgm:cxn modelId="{2D8E87D9-4909-4B8E-8FCD-E03C90E6772C}" type="presParOf" srcId="{0EA7111C-93AA-4E26-9823-CCC7CC16CAD9}" destId="{B2EA1628-F37A-443B-A7FC-4F817D5CB66E}" srcOrd="2" destOrd="0" presId="urn:microsoft.com/office/officeart/2018/5/layout/IconLeafLabelList"/>
    <dgm:cxn modelId="{0A543CB1-FCB2-4567-835D-9F408E889BF3}" type="presParOf" srcId="{0EA7111C-93AA-4E26-9823-CCC7CC16CAD9}" destId="{9BBAED4B-CA9A-46C2-8EA2-6E7987F45B61}" srcOrd="3" destOrd="0" presId="urn:microsoft.com/office/officeart/2018/5/layout/IconLeafLabelList"/>
    <dgm:cxn modelId="{E462F452-CDE9-4747-B55C-130E324466B2}" type="presParOf" srcId="{95031257-3BBB-4681-9FE5-E00C9A062456}" destId="{BCA79195-6736-4CDF-AE6E-A2D0A6170535}" srcOrd="3" destOrd="0" presId="urn:microsoft.com/office/officeart/2018/5/layout/IconLeafLabelList"/>
    <dgm:cxn modelId="{2F259B93-A249-411D-A1AC-D8BD712077CB}" type="presParOf" srcId="{95031257-3BBB-4681-9FE5-E00C9A062456}" destId="{31ADC1FF-FF70-458B-89B7-DFD019106706}" srcOrd="4" destOrd="0" presId="urn:microsoft.com/office/officeart/2018/5/layout/IconLeafLabelList"/>
    <dgm:cxn modelId="{AA34EC60-35F9-4951-A091-1EE076A70EC0}" type="presParOf" srcId="{31ADC1FF-FF70-458B-89B7-DFD019106706}" destId="{6281594F-0D59-4999-9E42-89BA8458F29A}" srcOrd="0" destOrd="0" presId="urn:microsoft.com/office/officeart/2018/5/layout/IconLeafLabelList"/>
    <dgm:cxn modelId="{E0C65D2D-2FCE-4D2E-B70D-E2B776C434B5}" type="presParOf" srcId="{31ADC1FF-FF70-458B-89B7-DFD019106706}" destId="{08CA18B9-547E-4A4C-A574-1702E0280359}" srcOrd="1" destOrd="0" presId="urn:microsoft.com/office/officeart/2018/5/layout/IconLeafLabelList"/>
    <dgm:cxn modelId="{17BEDCDF-C2C3-4672-A797-E3C6CA268D5D}" type="presParOf" srcId="{31ADC1FF-FF70-458B-89B7-DFD019106706}" destId="{9CC1A1EB-C210-47EF-8F27-B8CA82797047}" srcOrd="2" destOrd="0" presId="urn:microsoft.com/office/officeart/2018/5/layout/IconLeafLabelList"/>
    <dgm:cxn modelId="{F4B53646-FD0B-446A-A6DA-E145FB93CA45}" type="presParOf" srcId="{31ADC1FF-FF70-458B-89B7-DFD019106706}" destId="{4BD4F3A6-48CB-4140-BA14-85D988ED491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D712BB-5E12-4894-8AF0-5BB40D490A2D}"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48E6BAE1-FA2F-482D-9539-34D518BC5255}">
      <dgm:prSet/>
      <dgm:spPr/>
      <dgm:t>
        <a:bodyPr/>
        <a:lstStyle/>
        <a:p>
          <a:r>
            <a:rPr lang="en-US"/>
            <a:t>How do you find the underlying structure of a dataset?</a:t>
          </a:r>
        </a:p>
      </dgm:t>
    </dgm:pt>
    <dgm:pt modelId="{96D0E3AC-0C26-4AA3-8435-AA1F04517A2F}" type="parTrans" cxnId="{044545B6-AFDA-4A86-9511-A59EE919C236}">
      <dgm:prSet/>
      <dgm:spPr/>
      <dgm:t>
        <a:bodyPr/>
        <a:lstStyle/>
        <a:p>
          <a:endParaRPr lang="en-US"/>
        </a:p>
      </dgm:t>
    </dgm:pt>
    <dgm:pt modelId="{8AF3ED43-CEF5-495E-B54D-3B9221D88FCF}" type="sibTrans" cxnId="{044545B6-AFDA-4A86-9511-A59EE919C236}">
      <dgm:prSet/>
      <dgm:spPr/>
      <dgm:t>
        <a:bodyPr/>
        <a:lstStyle/>
        <a:p>
          <a:endParaRPr lang="en-US"/>
        </a:p>
      </dgm:t>
    </dgm:pt>
    <dgm:pt modelId="{B5621708-C836-462F-B8B3-90724A2AD111}">
      <dgm:prSet/>
      <dgm:spPr/>
      <dgm:t>
        <a:bodyPr/>
        <a:lstStyle/>
        <a:p>
          <a:r>
            <a:rPr lang="en-US"/>
            <a:t>How do you summarize it and group it most usefully?</a:t>
          </a:r>
        </a:p>
      </dgm:t>
    </dgm:pt>
    <dgm:pt modelId="{F5F555FE-2583-4116-80B0-F029A1DC63F4}" type="parTrans" cxnId="{086DF99D-521F-4ADA-9482-D468F9733796}">
      <dgm:prSet/>
      <dgm:spPr/>
      <dgm:t>
        <a:bodyPr/>
        <a:lstStyle/>
        <a:p>
          <a:endParaRPr lang="en-US"/>
        </a:p>
      </dgm:t>
    </dgm:pt>
    <dgm:pt modelId="{0EE0CCED-1C94-41C7-8C2F-A3231571B19F}" type="sibTrans" cxnId="{086DF99D-521F-4ADA-9482-D468F9733796}">
      <dgm:prSet/>
      <dgm:spPr/>
      <dgm:t>
        <a:bodyPr/>
        <a:lstStyle/>
        <a:p>
          <a:endParaRPr lang="en-US"/>
        </a:p>
      </dgm:t>
    </dgm:pt>
    <dgm:pt modelId="{777AD3C8-1AD4-4FCC-BB50-51F117716BF2}">
      <dgm:prSet/>
      <dgm:spPr/>
      <dgm:t>
        <a:bodyPr/>
        <a:lstStyle/>
        <a:p>
          <a:r>
            <a:rPr lang="en-US"/>
            <a:t>How do you effectively represent data in a compressed format?</a:t>
          </a:r>
        </a:p>
      </dgm:t>
    </dgm:pt>
    <dgm:pt modelId="{AF6E29A2-21A6-4C0E-BEDD-F0675B572770}" type="parTrans" cxnId="{D8A0BEA3-6A6E-45E7-AB03-6B4BA9F0F524}">
      <dgm:prSet/>
      <dgm:spPr/>
      <dgm:t>
        <a:bodyPr/>
        <a:lstStyle/>
        <a:p>
          <a:endParaRPr lang="en-US"/>
        </a:p>
      </dgm:t>
    </dgm:pt>
    <dgm:pt modelId="{A272A52E-C8DD-48AD-B604-50751534FB0F}" type="sibTrans" cxnId="{D8A0BEA3-6A6E-45E7-AB03-6B4BA9F0F524}">
      <dgm:prSet/>
      <dgm:spPr/>
      <dgm:t>
        <a:bodyPr/>
        <a:lstStyle/>
        <a:p>
          <a:endParaRPr lang="en-US"/>
        </a:p>
      </dgm:t>
    </dgm:pt>
    <dgm:pt modelId="{C9D6DB98-11AD-48B7-BE68-9BF7B93A27C4}">
      <dgm:prSet/>
      <dgm:spPr/>
      <dgm:t>
        <a:bodyPr/>
        <a:lstStyle/>
        <a:p>
          <a:r>
            <a:rPr lang="en-US"/>
            <a:t>These are the goals of unsupervised learning, which is called “unsupervised” because you start with unlabeled data ( there is no Y).</a:t>
          </a:r>
        </a:p>
      </dgm:t>
    </dgm:pt>
    <dgm:pt modelId="{D85563B4-FE7C-41D8-9081-16E1E61A670F}" type="parTrans" cxnId="{4977048B-CAE1-4AF8-8C47-6676E4A94D8A}">
      <dgm:prSet/>
      <dgm:spPr/>
      <dgm:t>
        <a:bodyPr/>
        <a:lstStyle/>
        <a:p>
          <a:endParaRPr lang="en-US"/>
        </a:p>
      </dgm:t>
    </dgm:pt>
    <dgm:pt modelId="{DA3966D3-2523-4F0A-AD33-2FFFADC12A25}" type="sibTrans" cxnId="{4977048B-CAE1-4AF8-8C47-6676E4A94D8A}">
      <dgm:prSet/>
      <dgm:spPr/>
      <dgm:t>
        <a:bodyPr/>
        <a:lstStyle/>
        <a:p>
          <a:endParaRPr lang="en-US"/>
        </a:p>
      </dgm:t>
    </dgm:pt>
    <dgm:pt modelId="{53CF3506-4427-4F39-944C-75B42BED2026}" type="pres">
      <dgm:prSet presAssocID="{C0D712BB-5E12-4894-8AF0-5BB40D490A2D}" presName="outerComposite" presStyleCnt="0">
        <dgm:presLayoutVars>
          <dgm:chMax val="5"/>
          <dgm:dir/>
          <dgm:resizeHandles val="exact"/>
        </dgm:presLayoutVars>
      </dgm:prSet>
      <dgm:spPr/>
    </dgm:pt>
    <dgm:pt modelId="{030C2CEB-73C6-4DF8-881D-91DCEB19D54B}" type="pres">
      <dgm:prSet presAssocID="{C0D712BB-5E12-4894-8AF0-5BB40D490A2D}" presName="dummyMaxCanvas" presStyleCnt="0">
        <dgm:presLayoutVars/>
      </dgm:prSet>
      <dgm:spPr/>
    </dgm:pt>
    <dgm:pt modelId="{44D124CF-ABE3-4F03-9E18-BF4369AD6C9D}" type="pres">
      <dgm:prSet presAssocID="{C0D712BB-5E12-4894-8AF0-5BB40D490A2D}" presName="FourNodes_1" presStyleLbl="node1" presStyleIdx="0" presStyleCnt="4">
        <dgm:presLayoutVars>
          <dgm:bulletEnabled val="1"/>
        </dgm:presLayoutVars>
      </dgm:prSet>
      <dgm:spPr/>
    </dgm:pt>
    <dgm:pt modelId="{4D14ED8F-CFE4-4570-86E4-560F08E6B979}" type="pres">
      <dgm:prSet presAssocID="{C0D712BB-5E12-4894-8AF0-5BB40D490A2D}" presName="FourNodes_2" presStyleLbl="node1" presStyleIdx="1" presStyleCnt="4">
        <dgm:presLayoutVars>
          <dgm:bulletEnabled val="1"/>
        </dgm:presLayoutVars>
      </dgm:prSet>
      <dgm:spPr/>
    </dgm:pt>
    <dgm:pt modelId="{5899FAC3-93B1-4E0E-A641-4A995E207EE6}" type="pres">
      <dgm:prSet presAssocID="{C0D712BB-5E12-4894-8AF0-5BB40D490A2D}" presName="FourNodes_3" presStyleLbl="node1" presStyleIdx="2" presStyleCnt="4">
        <dgm:presLayoutVars>
          <dgm:bulletEnabled val="1"/>
        </dgm:presLayoutVars>
      </dgm:prSet>
      <dgm:spPr/>
    </dgm:pt>
    <dgm:pt modelId="{C18748A8-16EB-42EA-B6AE-FC912CC3C3B2}" type="pres">
      <dgm:prSet presAssocID="{C0D712BB-5E12-4894-8AF0-5BB40D490A2D}" presName="FourNodes_4" presStyleLbl="node1" presStyleIdx="3" presStyleCnt="4">
        <dgm:presLayoutVars>
          <dgm:bulletEnabled val="1"/>
        </dgm:presLayoutVars>
      </dgm:prSet>
      <dgm:spPr/>
    </dgm:pt>
    <dgm:pt modelId="{9F8D6A15-F8EB-4197-AE84-3F51188F855E}" type="pres">
      <dgm:prSet presAssocID="{C0D712BB-5E12-4894-8AF0-5BB40D490A2D}" presName="FourConn_1-2" presStyleLbl="fgAccFollowNode1" presStyleIdx="0" presStyleCnt="3">
        <dgm:presLayoutVars>
          <dgm:bulletEnabled val="1"/>
        </dgm:presLayoutVars>
      </dgm:prSet>
      <dgm:spPr/>
    </dgm:pt>
    <dgm:pt modelId="{68F73C04-ED51-409E-AB26-AB440421E111}" type="pres">
      <dgm:prSet presAssocID="{C0D712BB-5E12-4894-8AF0-5BB40D490A2D}" presName="FourConn_2-3" presStyleLbl="fgAccFollowNode1" presStyleIdx="1" presStyleCnt="3">
        <dgm:presLayoutVars>
          <dgm:bulletEnabled val="1"/>
        </dgm:presLayoutVars>
      </dgm:prSet>
      <dgm:spPr/>
    </dgm:pt>
    <dgm:pt modelId="{176F3DD7-DDFC-4E3B-BE8E-7C505628C95D}" type="pres">
      <dgm:prSet presAssocID="{C0D712BB-5E12-4894-8AF0-5BB40D490A2D}" presName="FourConn_3-4" presStyleLbl="fgAccFollowNode1" presStyleIdx="2" presStyleCnt="3">
        <dgm:presLayoutVars>
          <dgm:bulletEnabled val="1"/>
        </dgm:presLayoutVars>
      </dgm:prSet>
      <dgm:spPr/>
    </dgm:pt>
    <dgm:pt modelId="{DC1D6069-2868-4AFF-8D99-2985E52161E9}" type="pres">
      <dgm:prSet presAssocID="{C0D712BB-5E12-4894-8AF0-5BB40D490A2D}" presName="FourNodes_1_text" presStyleLbl="node1" presStyleIdx="3" presStyleCnt="4">
        <dgm:presLayoutVars>
          <dgm:bulletEnabled val="1"/>
        </dgm:presLayoutVars>
      </dgm:prSet>
      <dgm:spPr/>
    </dgm:pt>
    <dgm:pt modelId="{EAABD1B5-8255-415E-BB91-7EBCA0638326}" type="pres">
      <dgm:prSet presAssocID="{C0D712BB-5E12-4894-8AF0-5BB40D490A2D}" presName="FourNodes_2_text" presStyleLbl="node1" presStyleIdx="3" presStyleCnt="4">
        <dgm:presLayoutVars>
          <dgm:bulletEnabled val="1"/>
        </dgm:presLayoutVars>
      </dgm:prSet>
      <dgm:spPr/>
    </dgm:pt>
    <dgm:pt modelId="{109170F5-5FC5-451F-B3BE-CFCEA38158FF}" type="pres">
      <dgm:prSet presAssocID="{C0D712BB-5E12-4894-8AF0-5BB40D490A2D}" presName="FourNodes_3_text" presStyleLbl="node1" presStyleIdx="3" presStyleCnt="4">
        <dgm:presLayoutVars>
          <dgm:bulletEnabled val="1"/>
        </dgm:presLayoutVars>
      </dgm:prSet>
      <dgm:spPr/>
    </dgm:pt>
    <dgm:pt modelId="{6A045B83-04D3-4F29-84FA-ED5278EFF359}" type="pres">
      <dgm:prSet presAssocID="{C0D712BB-5E12-4894-8AF0-5BB40D490A2D}" presName="FourNodes_4_text" presStyleLbl="node1" presStyleIdx="3" presStyleCnt="4">
        <dgm:presLayoutVars>
          <dgm:bulletEnabled val="1"/>
        </dgm:presLayoutVars>
      </dgm:prSet>
      <dgm:spPr/>
    </dgm:pt>
  </dgm:ptLst>
  <dgm:cxnLst>
    <dgm:cxn modelId="{44818E26-975B-4948-A5B1-D91C75DA1DC6}" type="presOf" srcId="{777AD3C8-1AD4-4FCC-BB50-51F117716BF2}" destId="{5899FAC3-93B1-4E0E-A641-4A995E207EE6}" srcOrd="0" destOrd="0" presId="urn:microsoft.com/office/officeart/2005/8/layout/vProcess5"/>
    <dgm:cxn modelId="{3DE86744-C2BF-49D9-AD3C-B605B6631B43}" type="presOf" srcId="{C0D712BB-5E12-4894-8AF0-5BB40D490A2D}" destId="{53CF3506-4427-4F39-944C-75B42BED2026}" srcOrd="0" destOrd="0" presId="urn:microsoft.com/office/officeart/2005/8/layout/vProcess5"/>
    <dgm:cxn modelId="{C87F9970-5B62-42FF-A185-E652334DAD31}" type="presOf" srcId="{C9D6DB98-11AD-48B7-BE68-9BF7B93A27C4}" destId="{6A045B83-04D3-4F29-84FA-ED5278EFF359}" srcOrd="1" destOrd="0" presId="urn:microsoft.com/office/officeart/2005/8/layout/vProcess5"/>
    <dgm:cxn modelId="{6C716076-8688-4539-B7AC-CF9271FE34EE}" type="presOf" srcId="{B5621708-C836-462F-B8B3-90724A2AD111}" destId="{4D14ED8F-CFE4-4570-86E4-560F08E6B979}" srcOrd="0" destOrd="0" presId="urn:microsoft.com/office/officeart/2005/8/layout/vProcess5"/>
    <dgm:cxn modelId="{5E418A77-1CFF-42F0-A172-345C0D10E341}" type="presOf" srcId="{777AD3C8-1AD4-4FCC-BB50-51F117716BF2}" destId="{109170F5-5FC5-451F-B3BE-CFCEA38158FF}" srcOrd="1" destOrd="0" presId="urn:microsoft.com/office/officeart/2005/8/layout/vProcess5"/>
    <dgm:cxn modelId="{3DBCB877-D073-4265-B48C-541A8DBC8187}" type="presOf" srcId="{8AF3ED43-CEF5-495E-B54D-3B9221D88FCF}" destId="{9F8D6A15-F8EB-4197-AE84-3F51188F855E}" srcOrd="0" destOrd="0" presId="urn:microsoft.com/office/officeart/2005/8/layout/vProcess5"/>
    <dgm:cxn modelId="{CD141082-9F5B-4DF5-B293-25E4685133EC}" type="presOf" srcId="{B5621708-C836-462F-B8B3-90724A2AD111}" destId="{EAABD1B5-8255-415E-BB91-7EBCA0638326}" srcOrd="1" destOrd="0" presId="urn:microsoft.com/office/officeart/2005/8/layout/vProcess5"/>
    <dgm:cxn modelId="{4977048B-CAE1-4AF8-8C47-6676E4A94D8A}" srcId="{C0D712BB-5E12-4894-8AF0-5BB40D490A2D}" destId="{C9D6DB98-11AD-48B7-BE68-9BF7B93A27C4}" srcOrd="3" destOrd="0" parTransId="{D85563B4-FE7C-41D8-9081-16E1E61A670F}" sibTransId="{DA3966D3-2523-4F0A-AD33-2FFFADC12A25}"/>
    <dgm:cxn modelId="{3679148B-C55A-45F5-AA54-18659A47AEF3}" type="presOf" srcId="{0EE0CCED-1C94-41C7-8C2F-A3231571B19F}" destId="{68F73C04-ED51-409E-AB26-AB440421E111}" srcOrd="0" destOrd="0" presId="urn:microsoft.com/office/officeart/2005/8/layout/vProcess5"/>
    <dgm:cxn modelId="{E9D12E98-2CDE-4F6B-AB15-D195115D46FC}" type="presOf" srcId="{48E6BAE1-FA2F-482D-9539-34D518BC5255}" destId="{44D124CF-ABE3-4F03-9E18-BF4369AD6C9D}" srcOrd="0" destOrd="0" presId="urn:microsoft.com/office/officeart/2005/8/layout/vProcess5"/>
    <dgm:cxn modelId="{086DF99D-521F-4ADA-9482-D468F9733796}" srcId="{C0D712BB-5E12-4894-8AF0-5BB40D490A2D}" destId="{B5621708-C836-462F-B8B3-90724A2AD111}" srcOrd="1" destOrd="0" parTransId="{F5F555FE-2583-4116-80B0-F029A1DC63F4}" sibTransId="{0EE0CCED-1C94-41C7-8C2F-A3231571B19F}"/>
    <dgm:cxn modelId="{48AAFD9E-51EB-4C77-95D6-CF080E250E83}" type="presOf" srcId="{A272A52E-C8DD-48AD-B604-50751534FB0F}" destId="{176F3DD7-DDFC-4E3B-BE8E-7C505628C95D}" srcOrd="0" destOrd="0" presId="urn:microsoft.com/office/officeart/2005/8/layout/vProcess5"/>
    <dgm:cxn modelId="{D8A0BEA3-6A6E-45E7-AB03-6B4BA9F0F524}" srcId="{C0D712BB-5E12-4894-8AF0-5BB40D490A2D}" destId="{777AD3C8-1AD4-4FCC-BB50-51F117716BF2}" srcOrd="2" destOrd="0" parTransId="{AF6E29A2-21A6-4C0E-BEDD-F0675B572770}" sibTransId="{A272A52E-C8DD-48AD-B604-50751534FB0F}"/>
    <dgm:cxn modelId="{7D1BD4A6-2CA3-47E4-8172-7980E15A0479}" type="presOf" srcId="{48E6BAE1-FA2F-482D-9539-34D518BC5255}" destId="{DC1D6069-2868-4AFF-8D99-2985E52161E9}" srcOrd="1" destOrd="0" presId="urn:microsoft.com/office/officeart/2005/8/layout/vProcess5"/>
    <dgm:cxn modelId="{9DF6CDA8-4BBC-4B23-854F-3AD5578D48F2}" type="presOf" srcId="{C9D6DB98-11AD-48B7-BE68-9BF7B93A27C4}" destId="{C18748A8-16EB-42EA-B6AE-FC912CC3C3B2}" srcOrd="0" destOrd="0" presId="urn:microsoft.com/office/officeart/2005/8/layout/vProcess5"/>
    <dgm:cxn modelId="{044545B6-AFDA-4A86-9511-A59EE919C236}" srcId="{C0D712BB-5E12-4894-8AF0-5BB40D490A2D}" destId="{48E6BAE1-FA2F-482D-9539-34D518BC5255}" srcOrd="0" destOrd="0" parTransId="{96D0E3AC-0C26-4AA3-8435-AA1F04517A2F}" sibTransId="{8AF3ED43-CEF5-495E-B54D-3B9221D88FCF}"/>
    <dgm:cxn modelId="{5117C7BD-9E60-4427-A36C-A4F3F104EBEF}" type="presParOf" srcId="{53CF3506-4427-4F39-944C-75B42BED2026}" destId="{030C2CEB-73C6-4DF8-881D-91DCEB19D54B}" srcOrd="0" destOrd="0" presId="urn:microsoft.com/office/officeart/2005/8/layout/vProcess5"/>
    <dgm:cxn modelId="{596B6198-AECA-4F5D-A975-53C65A43E033}" type="presParOf" srcId="{53CF3506-4427-4F39-944C-75B42BED2026}" destId="{44D124CF-ABE3-4F03-9E18-BF4369AD6C9D}" srcOrd="1" destOrd="0" presId="urn:microsoft.com/office/officeart/2005/8/layout/vProcess5"/>
    <dgm:cxn modelId="{F6BF9CED-E0E8-4A31-898D-827DC58A6454}" type="presParOf" srcId="{53CF3506-4427-4F39-944C-75B42BED2026}" destId="{4D14ED8F-CFE4-4570-86E4-560F08E6B979}" srcOrd="2" destOrd="0" presId="urn:microsoft.com/office/officeart/2005/8/layout/vProcess5"/>
    <dgm:cxn modelId="{F0022AC5-1670-4267-A469-3079F9B7214C}" type="presParOf" srcId="{53CF3506-4427-4F39-944C-75B42BED2026}" destId="{5899FAC3-93B1-4E0E-A641-4A995E207EE6}" srcOrd="3" destOrd="0" presId="urn:microsoft.com/office/officeart/2005/8/layout/vProcess5"/>
    <dgm:cxn modelId="{561BC953-2521-4B7C-8166-01E2F285B51C}" type="presParOf" srcId="{53CF3506-4427-4F39-944C-75B42BED2026}" destId="{C18748A8-16EB-42EA-B6AE-FC912CC3C3B2}" srcOrd="4" destOrd="0" presId="urn:microsoft.com/office/officeart/2005/8/layout/vProcess5"/>
    <dgm:cxn modelId="{37716019-C7B4-466C-A466-714E86EDAE76}" type="presParOf" srcId="{53CF3506-4427-4F39-944C-75B42BED2026}" destId="{9F8D6A15-F8EB-4197-AE84-3F51188F855E}" srcOrd="5" destOrd="0" presId="urn:microsoft.com/office/officeart/2005/8/layout/vProcess5"/>
    <dgm:cxn modelId="{48743008-14B1-4866-B7CC-27157EB9F538}" type="presParOf" srcId="{53CF3506-4427-4F39-944C-75B42BED2026}" destId="{68F73C04-ED51-409E-AB26-AB440421E111}" srcOrd="6" destOrd="0" presId="urn:microsoft.com/office/officeart/2005/8/layout/vProcess5"/>
    <dgm:cxn modelId="{A3B2D451-AB85-4DF4-8AE8-E3C378B4B558}" type="presParOf" srcId="{53CF3506-4427-4F39-944C-75B42BED2026}" destId="{176F3DD7-DDFC-4E3B-BE8E-7C505628C95D}" srcOrd="7" destOrd="0" presId="urn:microsoft.com/office/officeart/2005/8/layout/vProcess5"/>
    <dgm:cxn modelId="{DC51BB84-7EF4-402D-917D-656821666FC6}" type="presParOf" srcId="{53CF3506-4427-4F39-944C-75B42BED2026}" destId="{DC1D6069-2868-4AFF-8D99-2985E52161E9}" srcOrd="8" destOrd="0" presId="urn:microsoft.com/office/officeart/2005/8/layout/vProcess5"/>
    <dgm:cxn modelId="{B635F3A0-B7C2-4056-8E94-3C11B84AE5EF}" type="presParOf" srcId="{53CF3506-4427-4F39-944C-75B42BED2026}" destId="{EAABD1B5-8255-415E-BB91-7EBCA0638326}" srcOrd="9" destOrd="0" presId="urn:microsoft.com/office/officeart/2005/8/layout/vProcess5"/>
    <dgm:cxn modelId="{4E081823-308F-4A6C-8E09-7E2ED3B08058}" type="presParOf" srcId="{53CF3506-4427-4F39-944C-75B42BED2026}" destId="{109170F5-5FC5-451F-B3BE-CFCEA38158FF}" srcOrd="10" destOrd="0" presId="urn:microsoft.com/office/officeart/2005/8/layout/vProcess5"/>
    <dgm:cxn modelId="{D40E0FDF-6B76-435C-87F8-BBF600E3DEAD}" type="presParOf" srcId="{53CF3506-4427-4F39-944C-75B42BED2026}" destId="{6A045B83-04D3-4F29-84FA-ED5278EFF35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38D3A0-7948-4B3D-86C4-B7D9642F0F39}" type="doc">
      <dgm:prSet loTypeId="urn:microsoft.com/office/officeart/2016/7/layout/RepeatingBendingProcessNew" loCatId="process" qsTypeId="urn:microsoft.com/office/officeart/2005/8/quickstyle/simple1" qsCatId="simple" csTypeId="urn:microsoft.com/office/officeart/2018/5/colors/Iconchunking_neutralbg_colorful1" csCatId="colorful" phldr="1"/>
      <dgm:spPr/>
      <dgm:t>
        <a:bodyPr/>
        <a:lstStyle/>
        <a:p>
          <a:endParaRPr lang="en-US"/>
        </a:p>
      </dgm:t>
    </dgm:pt>
    <dgm:pt modelId="{D39AD6D9-4826-401D-8A74-9EA67BA2D74E}">
      <dgm:prSet/>
      <dgm:spPr/>
      <dgm:t>
        <a:bodyPr/>
        <a:lstStyle/>
        <a:p>
          <a:r>
            <a:rPr lang="en-US"/>
            <a:t>Structure</a:t>
          </a:r>
        </a:p>
      </dgm:t>
    </dgm:pt>
    <dgm:pt modelId="{5E804CFF-ECB8-4ED6-A498-9B995C679956}" type="parTrans" cxnId="{54B85924-9A90-4563-9F1E-BE7F76A70BE1}">
      <dgm:prSet/>
      <dgm:spPr/>
      <dgm:t>
        <a:bodyPr/>
        <a:lstStyle/>
        <a:p>
          <a:endParaRPr lang="en-US"/>
        </a:p>
      </dgm:t>
    </dgm:pt>
    <dgm:pt modelId="{2133CD0F-58BD-4F79-A8F9-84277CE2369A}" type="sibTrans" cxnId="{54B85924-9A90-4563-9F1E-BE7F76A70BE1}">
      <dgm:prSet/>
      <dgm:spPr/>
      <dgm:t>
        <a:bodyPr/>
        <a:lstStyle/>
        <a:p>
          <a:endParaRPr lang="en-US"/>
        </a:p>
      </dgm:t>
    </dgm:pt>
    <dgm:pt modelId="{8B276241-A4AA-439C-9A26-8E7ECDCD77CC}">
      <dgm:prSet/>
      <dgm:spPr/>
      <dgm:t>
        <a:bodyPr/>
        <a:lstStyle/>
        <a:p>
          <a:r>
            <a:rPr lang="en-US" b="1"/>
            <a:t>Composed of layers of neurons, including input, hidden, and output layers</a:t>
          </a:r>
          <a:endParaRPr lang="en-US"/>
        </a:p>
      </dgm:t>
    </dgm:pt>
    <dgm:pt modelId="{046957FB-7047-425B-8A43-A20E85D79948}" type="parTrans" cxnId="{D5A69747-4146-4677-A19B-B31E5B1E22FD}">
      <dgm:prSet/>
      <dgm:spPr/>
      <dgm:t>
        <a:bodyPr/>
        <a:lstStyle/>
        <a:p>
          <a:endParaRPr lang="en-US"/>
        </a:p>
      </dgm:t>
    </dgm:pt>
    <dgm:pt modelId="{35AE8992-906C-4C0E-9C45-E17A84C70BA4}" type="sibTrans" cxnId="{D5A69747-4146-4677-A19B-B31E5B1E22FD}">
      <dgm:prSet/>
      <dgm:spPr/>
      <dgm:t>
        <a:bodyPr/>
        <a:lstStyle/>
        <a:p>
          <a:endParaRPr lang="en-US"/>
        </a:p>
      </dgm:t>
    </dgm:pt>
    <dgm:pt modelId="{10CAD2EE-5FC1-4B8E-9810-D30F4C7CF728}">
      <dgm:prSet/>
      <dgm:spPr/>
      <dgm:t>
        <a:bodyPr/>
        <a:lstStyle/>
        <a:p>
          <a:r>
            <a:rPr lang="en-US" b="1"/>
            <a:t>Each neuron receives inputs, processes them, and passes on the output</a:t>
          </a:r>
          <a:endParaRPr lang="en-US"/>
        </a:p>
      </dgm:t>
    </dgm:pt>
    <dgm:pt modelId="{11E3FEB6-B02F-447F-945A-B8A6E9E6A3D0}" type="parTrans" cxnId="{3189FC4A-CECF-4C03-ACE6-349380ADCD0D}">
      <dgm:prSet/>
      <dgm:spPr/>
      <dgm:t>
        <a:bodyPr/>
        <a:lstStyle/>
        <a:p>
          <a:endParaRPr lang="en-US"/>
        </a:p>
      </dgm:t>
    </dgm:pt>
    <dgm:pt modelId="{78221295-8CBD-4F74-800E-B4DE50C43574}" type="sibTrans" cxnId="{3189FC4A-CECF-4C03-ACE6-349380ADCD0D}">
      <dgm:prSet/>
      <dgm:spPr/>
      <dgm:t>
        <a:bodyPr/>
        <a:lstStyle/>
        <a:p>
          <a:endParaRPr lang="en-US"/>
        </a:p>
      </dgm:t>
    </dgm:pt>
    <dgm:pt modelId="{2545F1E2-92E0-4C9D-A6DE-C06AFA438C9B}">
      <dgm:prSet/>
      <dgm:spPr/>
      <dgm:t>
        <a:bodyPr/>
        <a:lstStyle/>
        <a:p>
          <a:r>
            <a:rPr lang="en-US"/>
            <a:t>Types</a:t>
          </a:r>
        </a:p>
      </dgm:t>
    </dgm:pt>
    <dgm:pt modelId="{16D3D3FE-813C-4EAC-AF2E-AE59F3395498}" type="parTrans" cxnId="{0D159756-826E-4556-B294-40695F034657}">
      <dgm:prSet/>
      <dgm:spPr/>
      <dgm:t>
        <a:bodyPr/>
        <a:lstStyle/>
        <a:p>
          <a:endParaRPr lang="en-US"/>
        </a:p>
      </dgm:t>
    </dgm:pt>
    <dgm:pt modelId="{1DE9EC97-5B63-4AD2-BE14-F120D63D9110}" type="sibTrans" cxnId="{0D159756-826E-4556-B294-40695F034657}">
      <dgm:prSet/>
      <dgm:spPr/>
      <dgm:t>
        <a:bodyPr/>
        <a:lstStyle/>
        <a:p>
          <a:endParaRPr lang="en-US"/>
        </a:p>
      </dgm:t>
    </dgm:pt>
    <dgm:pt modelId="{992CD9A1-7BD8-46E1-8EE8-FBA1E23D79AA}">
      <dgm:prSet/>
      <dgm:spPr/>
      <dgm:t>
        <a:bodyPr/>
        <a:lstStyle/>
        <a:p>
          <a:r>
            <a:rPr lang="en-US" b="1"/>
            <a:t>Feedforward Neural Networks</a:t>
          </a:r>
          <a:endParaRPr lang="en-US"/>
        </a:p>
      </dgm:t>
    </dgm:pt>
    <dgm:pt modelId="{29241066-B0E0-4099-9795-78C56C811643}" type="parTrans" cxnId="{16BA78DE-A408-467F-8A43-E78A6C80BC4C}">
      <dgm:prSet/>
      <dgm:spPr/>
      <dgm:t>
        <a:bodyPr/>
        <a:lstStyle/>
        <a:p>
          <a:endParaRPr lang="en-US"/>
        </a:p>
      </dgm:t>
    </dgm:pt>
    <dgm:pt modelId="{241F18B9-A13F-48AB-B07B-7148E9B7AE71}" type="sibTrans" cxnId="{16BA78DE-A408-467F-8A43-E78A6C80BC4C}">
      <dgm:prSet/>
      <dgm:spPr/>
      <dgm:t>
        <a:bodyPr/>
        <a:lstStyle/>
        <a:p>
          <a:endParaRPr lang="en-US"/>
        </a:p>
      </dgm:t>
    </dgm:pt>
    <dgm:pt modelId="{A631F8F1-7444-454A-83C3-53227CFB2E2E}">
      <dgm:prSet/>
      <dgm:spPr/>
      <dgm:t>
        <a:bodyPr/>
        <a:lstStyle/>
        <a:p>
          <a:r>
            <a:rPr lang="en-US" b="1"/>
            <a:t>Convolutional Neural Networks</a:t>
          </a:r>
          <a:endParaRPr lang="en-US"/>
        </a:p>
      </dgm:t>
    </dgm:pt>
    <dgm:pt modelId="{88F7910D-6EF3-4C91-AD4F-C06C5A87BA94}" type="parTrans" cxnId="{B1E04570-C5A8-4361-84C5-7DD226E1361D}">
      <dgm:prSet/>
      <dgm:spPr/>
      <dgm:t>
        <a:bodyPr/>
        <a:lstStyle/>
        <a:p>
          <a:endParaRPr lang="en-US"/>
        </a:p>
      </dgm:t>
    </dgm:pt>
    <dgm:pt modelId="{9E38FCD1-A704-4EFC-8ABC-4C1F2A13D820}" type="sibTrans" cxnId="{B1E04570-C5A8-4361-84C5-7DD226E1361D}">
      <dgm:prSet/>
      <dgm:spPr/>
      <dgm:t>
        <a:bodyPr/>
        <a:lstStyle/>
        <a:p>
          <a:endParaRPr lang="en-US"/>
        </a:p>
      </dgm:t>
    </dgm:pt>
    <dgm:pt modelId="{B5F7D31D-E87E-4C33-B829-A8BE72966C8D}">
      <dgm:prSet/>
      <dgm:spPr/>
      <dgm:t>
        <a:bodyPr/>
        <a:lstStyle/>
        <a:p>
          <a:r>
            <a:rPr lang="en-US" b="1"/>
            <a:t>Recurrent Neural Networks</a:t>
          </a:r>
          <a:endParaRPr lang="en-US"/>
        </a:p>
      </dgm:t>
    </dgm:pt>
    <dgm:pt modelId="{9725ECEE-2043-4ED7-B680-750E688B2DFE}" type="parTrans" cxnId="{64DD7ACA-8C8F-4FE1-BFBA-15D96C0AC6A1}">
      <dgm:prSet/>
      <dgm:spPr/>
      <dgm:t>
        <a:bodyPr/>
        <a:lstStyle/>
        <a:p>
          <a:endParaRPr lang="en-US"/>
        </a:p>
      </dgm:t>
    </dgm:pt>
    <dgm:pt modelId="{2C11A8FB-84CA-4B3F-B4B2-AA4BDEA8ED39}" type="sibTrans" cxnId="{64DD7ACA-8C8F-4FE1-BFBA-15D96C0AC6A1}">
      <dgm:prSet/>
      <dgm:spPr/>
      <dgm:t>
        <a:bodyPr/>
        <a:lstStyle/>
        <a:p>
          <a:endParaRPr lang="en-US"/>
        </a:p>
      </dgm:t>
    </dgm:pt>
    <dgm:pt modelId="{65819D5E-937D-449F-995A-A7AFAFC52515}">
      <dgm:prSet/>
      <dgm:spPr/>
      <dgm:t>
        <a:bodyPr/>
        <a:lstStyle/>
        <a:p>
          <a:r>
            <a:rPr lang="en-US"/>
            <a:t>Activation Functions</a:t>
          </a:r>
        </a:p>
      </dgm:t>
    </dgm:pt>
    <dgm:pt modelId="{F9DD8666-AE22-480D-816D-34D9048D897D}" type="parTrans" cxnId="{53AE4AB1-F3E5-4EED-9F11-A2DC3F6D4D60}">
      <dgm:prSet/>
      <dgm:spPr/>
      <dgm:t>
        <a:bodyPr/>
        <a:lstStyle/>
        <a:p>
          <a:endParaRPr lang="en-US"/>
        </a:p>
      </dgm:t>
    </dgm:pt>
    <dgm:pt modelId="{EF41E1E8-5256-46FC-A94B-2C3B87EB3362}" type="sibTrans" cxnId="{53AE4AB1-F3E5-4EED-9F11-A2DC3F6D4D60}">
      <dgm:prSet/>
      <dgm:spPr/>
      <dgm:t>
        <a:bodyPr/>
        <a:lstStyle/>
        <a:p>
          <a:endParaRPr lang="en-US"/>
        </a:p>
      </dgm:t>
    </dgm:pt>
    <dgm:pt modelId="{C0FA54B8-E825-4113-BEC8-6CA3418376BA}">
      <dgm:prSet/>
      <dgm:spPr/>
      <dgm:t>
        <a:bodyPr/>
        <a:lstStyle/>
        <a:p>
          <a:r>
            <a:rPr lang="en-US" b="1"/>
            <a:t>Examples include Sigmoid, Tanh, ReLU</a:t>
          </a:r>
          <a:endParaRPr lang="en-US"/>
        </a:p>
      </dgm:t>
    </dgm:pt>
    <dgm:pt modelId="{DD25188F-834F-4033-9162-0F835B49E9CE}" type="parTrans" cxnId="{C0715CB6-9A95-4D52-9B6F-F5628F3ECA13}">
      <dgm:prSet/>
      <dgm:spPr/>
      <dgm:t>
        <a:bodyPr/>
        <a:lstStyle/>
        <a:p>
          <a:endParaRPr lang="en-US"/>
        </a:p>
      </dgm:t>
    </dgm:pt>
    <dgm:pt modelId="{4CC38946-3513-4A91-9115-8223EAEE4A71}" type="sibTrans" cxnId="{C0715CB6-9A95-4D52-9B6F-F5628F3ECA13}">
      <dgm:prSet/>
      <dgm:spPr/>
      <dgm:t>
        <a:bodyPr/>
        <a:lstStyle/>
        <a:p>
          <a:endParaRPr lang="en-US"/>
        </a:p>
      </dgm:t>
    </dgm:pt>
    <dgm:pt modelId="{2DBD1932-21E9-4185-A7B3-9DCDA659A2AD}" type="pres">
      <dgm:prSet presAssocID="{4238D3A0-7948-4B3D-86C4-B7D9642F0F39}" presName="Name0" presStyleCnt="0">
        <dgm:presLayoutVars>
          <dgm:dir/>
          <dgm:resizeHandles val="exact"/>
        </dgm:presLayoutVars>
      </dgm:prSet>
      <dgm:spPr/>
    </dgm:pt>
    <dgm:pt modelId="{D143036C-2DE6-4482-90B5-4E3DC451A001}" type="pres">
      <dgm:prSet presAssocID="{D39AD6D9-4826-401D-8A74-9EA67BA2D74E}" presName="node" presStyleLbl="node1" presStyleIdx="0" presStyleCnt="9">
        <dgm:presLayoutVars>
          <dgm:bulletEnabled val="1"/>
        </dgm:presLayoutVars>
      </dgm:prSet>
      <dgm:spPr/>
    </dgm:pt>
    <dgm:pt modelId="{5D99DBC3-0D69-427E-8F27-F4C6E5597F59}" type="pres">
      <dgm:prSet presAssocID="{2133CD0F-58BD-4F79-A8F9-84277CE2369A}" presName="sibTrans" presStyleLbl="sibTrans1D1" presStyleIdx="0" presStyleCnt="8"/>
      <dgm:spPr/>
    </dgm:pt>
    <dgm:pt modelId="{F21533BD-2D3D-4CFA-A14E-78B54DCEA1F5}" type="pres">
      <dgm:prSet presAssocID="{2133CD0F-58BD-4F79-A8F9-84277CE2369A}" presName="connectorText" presStyleLbl="sibTrans1D1" presStyleIdx="0" presStyleCnt="8"/>
      <dgm:spPr/>
    </dgm:pt>
    <dgm:pt modelId="{C29657C1-CEE4-47BA-AB51-7BE7C5EB9069}" type="pres">
      <dgm:prSet presAssocID="{8B276241-A4AA-439C-9A26-8E7ECDCD77CC}" presName="node" presStyleLbl="node1" presStyleIdx="1" presStyleCnt="9">
        <dgm:presLayoutVars>
          <dgm:bulletEnabled val="1"/>
        </dgm:presLayoutVars>
      </dgm:prSet>
      <dgm:spPr/>
    </dgm:pt>
    <dgm:pt modelId="{AC6E6225-8E07-4593-B28C-F59E16DB5914}" type="pres">
      <dgm:prSet presAssocID="{35AE8992-906C-4C0E-9C45-E17A84C70BA4}" presName="sibTrans" presStyleLbl="sibTrans1D1" presStyleIdx="1" presStyleCnt="8"/>
      <dgm:spPr/>
    </dgm:pt>
    <dgm:pt modelId="{5D5B314C-9AD5-4328-9189-B0E950BD4221}" type="pres">
      <dgm:prSet presAssocID="{35AE8992-906C-4C0E-9C45-E17A84C70BA4}" presName="connectorText" presStyleLbl="sibTrans1D1" presStyleIdx="1" presStyleCnt="8"/>
      <dgm:spPr/>
    </dgm:pt>
    <dgm:pt modelId="{CB4C617C-DBE3-4488-B363-860F25278D61}" type="pres">
      <dgm:prSet presAssocID="{10CAD2EE-5FC1-4B8E-9810-D30F4C7CF728}" presName="node" presStyleLbl="node1" presStyleIdx="2" presStyleCnt="9">
        <dgm:presLayoutVars>
          <dgm:bulletEnabled val="1"/>
        </dgm:presLayoutVars>
      </dgm:prSet>
      <dgm:spPr/>
    </dgm:pt>
    <dgm:pt modelId="{8B9381C5-CE3A-4874-9266-36F92CAF23FE}" type="pres">
      <dgm:prSet presAssocID="{78221295-8CBD-4F74-800E-B4DE50C43574}" presName="sibTrans" presStyleLbl="sibTrans1D1" presStyleIdx="2" presStyleCnt="8"/>
      <dgm:spPr/>
    </dgm:pt>
    <dgm:pt modelId="{F387C999-3183-4954-9C7A-3BCC7555576D}" type="pres">
      <dgm:prSet presAssocID="{78221295-8CBD-4F74-800E-B4DE50C43574}" presName="connectorText" presStyleLbl="sibTrans1D1" presStyleIdx="2" presStyleCnt="8"/>
      <dgm:spPr/>
    </dgm:pt>
    <dgm:pt modelId="{538BC23A-79F1-4F27-80D6-0002BA5080DB}" type="pres">
      <dgm:prSet presAssocID="{2545F1E2-92E0-4C9D-A6DE-C06AFA438C9B}" presName="node" presStyleLbl="node1" presStyleIdx="3" presStyleCnt="9">
        <dgm:presLayoutVars>
          <dgm:bulletEnabled val="1"/>
        </dgm:presLayoutVars>
      </dgm:prSet>
      <dgm:spPr/>
    </dgm:pt>
    <dgm:pt modelId="{7B024B7C-EC69-487B-B313-BD57B5DF4FCD}" type="pres">
      <dgm:prSet presAssocID="{1DE9EC97-5B63-4AD2-BE14-F120D63D9110}" presName="sibTrans" presStyleLbl="sibTrans1D1" presStyleIdx="3" presStyleCnt="8"/>
      <dgm:spPr/>
    </dgm:pt>
    <dgm:pt modelId="{97BA78FB-E799-461A-A72A-B990543E8C6A}" type="pres">
      <dgm:prSet presAssocID="{1DE9EC97-5B63-4AD2-BE14-F120D63D9110}" presName="connectorText" presStyleLbl="sibTrans1D1" presStyleIdx="3" presStyleCnt="8"/>
      <dgm:spPr/>
    </dgm:pt>
    <dgm:pt modelId="{A335456A-6372-4F39-A4FE-D0ECB2324747}" type="pres">
      <dgm:prSet presAssocID="{992CD9A1-7BD8-46E1-8EE8-FBA1E23D79AA}" presName="node" presStyleLbl="node1" presStyleIdx="4" presStyleCnt="9">
        <dgm:presLayoutVars>
          <dgm:bulletEnabled val="1"/>
        </dgm:presLayoutVars>
      </dgm:prSet>
      <dgm:spPr/>
    </dgm:pt>
    <dgm:pt modelId="{0652E854-655C-49CF-957B-58BF9309B1AD}" type="pres">
      <dgm:prSet presAssocID="{241F18B9-A13F-48AB-B07B-7148E9B7AE71}" presName="sibTrans" presStyleLbl="sibTrans1D1" presStyleIdx="4" presStyleCnt="8"/>
      <dgm:spPr/>
    </dgm:pt>
    <dgm:pt modelId="{20182AF5-5122-455F-BFC2-A611F7637B56}" type="pres">
      <dgm:prSet presAssocID="{241F18B9-A13F-48AB-B07B-7148E9B7AE71}" presName="connectorText" presStyleLbl="sibTrans1D1" presStyleIdx="4" presStyleCnt="8"/>
      <dgm:spPr/>
    </dgm:pt>
    <dgm:pt modelId="{5742C0A5-9BC9-4AED-8986-55132729AFB4}" type="pres">
      <dgm:prSet presAssocID="{A631F8F1-7444-454A-83C3-53227CFB2E2E}" presName="node" presStyleLbl="node1" presStyleIdx="5" presStyleCnt="9">
        <dgm:presLayoutVars>
          <dgm:bulletEnabled val="1"/>
        </dgm:presLayoutVars>
      </dgm:prSet>
      <dgm:spPr/>
    </dgm:pt>
    <dgm:pt modelId="{6F79D760-63C7-48D9-9961-66EC9755CCAB}" type="pres">
      <dgm:prSet presAssocID="{9E38FCD1-A704-4EFC-8ABC-4C1F2A13D820}" presName="sibTrans" presStyleLbl="sibTrans1D1" presStyleIdx="5" presStyleCnt="8"/>
      <dgm:spPr/>
    </dgm:pt>
    <dgm:pt modelId="{42173107-17F5-49A5-8304-5DD5D1AF667C}" type="pres">
      <dgm:prSet presAssocID="{9E38FCD1-A704-4EFC-8ABC-4C1F2A13D820}" presName="connectorText" presStyleLbl="sibTrans1D1" presStyleIdx="5" presStyleCnt="8"/>
      <dgm:spPr/>
    </dgm:pt>
    <dgm:pt modelId="{6545730E-2715-4375-8D57-2328ECA09195}" type="pres">
      <dgm:prSet presAssocID="{B5F7D31D-E87E-4C33-B829-A8BE72966C8D}" presName="node" presStyleLbl="node1" presStyleIdx="6" presStyleCnt="9">
        <dgm:presLayoutVars>
          <dgm:bulletEnabled val="1"/>
        </dgm:presLayoutVars>
      </dgm:prSet>
      <dgm:spPr/>
    </dgm:pt>
    <dgm:pt modelId="{911A91FC-9788-466A-8A9E-7AF6C14F8B16}" type="pres">
      <dgm:prSet presAssocID="{2C11A8FB-84CA-4B3F-B4B2-AA4BDEA8ED39}" presName="sibTrans" presStyleLbl="sibTrans1D1" presStyleIdx="6" presStyleCnt="8"/>
      <dgm:spPr/>
    </dgm:pt>
    <dgm:pt modelId="{17392DF3-E215-4EB3-AC79-4AE9C1E8FE26}" type="pres">
      <dgm:prSet presAssocID="{2C11A8FB-84CA-4B3F-B4B2-AA4BDEA8ED39}" presName="connectorText" presStyleLbl="sibTrans1D1" presStyleIdx="6" presStyleCnt="8"/>
      <dgm:spPr/>
    </dgm:pt>
    <dgm:pt modelId="{B6B1AE62-92B4-4AF0-8D88-357170CEB54C}" type="pres">
      <dgm:prSet presAssocID="{65819D5E-937D-449F-995A-A7AFAFC52515}" presName="node" presStyleLbl="node1" presStyleIdx="7" presStyleCnt="9">
        <dgm:presLayoutVars>
          <dgm:bulletEnabled val="1"/>
        </dgm:presLayoutVars>
      </dgm:prSet>
      <dgm:spPr/>
    </dgm:pt>
    <dgm:pt modelId="{58A8919B-5EB4-4A63-BA4C-458837264FD1}" type="pres">
      <dgm:prSet presAssocID="{EF41E1E8-5256-46FC-A94B-2C3B87EB3362}" presName="sibTrans" presStyleLbl="sibTrans1D1" presStyleIdx="7" presStyleCnt="8"/>
      <dgm:spPr/>
    </dgm:pt>
    <dgm:pt modelId="{04ECBBD0-090B-4D5B-9BC9-7F403454D248}" type="pres">
      <dgm:prSet presAssocID="{EF41E1E8-5256-46FC-A94B-2C3B87EB3362}" presName="connectorText" presStyleLbl="sibTrans1D1" presStyleIdx="7" presStyleCnt="8"/>
      <dgm:spPr/>
    </dgm:pt>
    <dgm:pt modelId="{F224C217-A81A-4A83-BBC0-6DC1AD6DBD26}" type="pres">
      <dgm:prSet presAssocID="{C0FA54B8-E825-4113-BEC8-6CA3418376BA}" presName="node" presStyleLbl="node1" presStyleIdx="8" presStyleCnt="9">
        <dgm:presLayoutVars>
          <dgm:bulletEnabled val="1"/>
        </dgm:presLayoutVars>
      </dgm:prSet>
      <dgm:spPr/>
    </dgm:pt>
  </dgm:ptLst>
  <dgm:cxnLst>
    <dgm:cxn modelId="{E931B613-ED7D-4E80-9631-A0EAF1B20A7C}" type="presOf" srcId="{4238D3A0-7948-4B3D-86C4-B7D9642F0F39}" destId="{2DBD1932-21E9-4185-A7B3-9DCDA659A2AD}" srcOrd="0" destOrd="0" presId="urn:microsoft.com/office/officeart/2016/7/layout/RepeatingBendingProcessNew"/>
    <dgm:cxn modelId="{FF22F620-1B21-403E-8C24-8CF28FA6573A}" type="presOf" srcId="{241F18B9-A13F-48AB-B07B-7148E9B7AE71}" destId="{0652E854-655C-49CF-957B-58BF9309B1AD}" srcOrd="0" destOrd="0" presId="urn:microsoft.com/office/officeart/2016/7/layout/RepeatingBendingProcessNew"/>
    <dgm:cxn modelId="{54B85924-9A90-4563-9F1E-BE7F76A70BE1}" srcId="{4238D3A0-7948-4B3D-86C4-B7D9642F0F39}" destId="{D39AD6D9-4826-401D-8A74-9EA67BA2D74E}" srcOrd="0" destOrd="0" parTransId="{5E804CFF-ECB8-4ED6-A498-9B995C679956}" sibTransId="{2133CD0F-58BD-4F79-A8F9-84277CE2369A}"/>
    <dgm:cxn modelId="{47D0A12C-9BEE-4108-84A1-549A7FE31ADA}" type="presOf" srcId="{B5F7D31D-E87E-4C33-B829-A8BE72966C8D}" destId="{6545730E-2715-4375-8D57-2328ECA09195}" srcOrd="0" destOrd="0" presId="urn:microsoft.com/office/officeart/2016/7/layout/RepeatingBendingProcessNew"/>
    <dgm:cxn modelId="{39EAF040-904B-422B-8E7E-E74DE7958CAF}" type="presOf" srcId="{241F18B9-A13F-48AB-B07B-7148E9B7AE71}" destId="{20182AF5-5122-455F-BFC2-A611F7637B56}" srcOrd="1" destOrd="0" presId="urn:microsoft.com/office/officeart/2016/7/layout/RepeatingBendingProcessNew"/>
    <dgm:cxn modelId="{E994BE64-3FD8-4444-A5A9-15D3A8CD72EB}" type="presOf" srcId="{2C11A8FB-84CA-4B3F-B4B2-AA4BDEA8ED39}" destId="{17392DF3-E215-4EB3-AC79-4AE9C1E8FE26}" srcOrd="1" destOrd="0" presId="urn:microsoft.com/office/officeart/2016/7/layout/RepeatingBendingProcessNew"/>
    <dgm:cxn modelId="{D5A69747-4146-4677-A19B-B31E5B1E22FD}" srcId="{4238D3A0-7948-4B3D-86C4-B7D9642F0F39}" destId="{8B276241-A4AA-439C-9A26-8E7ECDCD77CC}" srcOrd="1" destOrd="0" parTransId="{046957FB-7047-425B-8A43-A20E85D79948}" sibTransId="{35AE8992-906C-4C0E-9C45-E17A84C70BA4}"/>
    <dgm:cxn modelId="{3189FC4A-CECF-4C03-ACE6-349380ADCD0D}" srcId="{4238D3A0-7948-4B3D-86C4-B7D9642F0F39}" destId="{10CAD2EE-5FC1-4B8E-9810-D30F4C7CF728}" srcOrd="2" destOrd="0" parTransId="{11E3FEB6-B02F-447F-945A-B8A6E9E6A3D0}" sibTransId="{78221295-8CBD-4F74-800E-B4DE50C43574}"/>
    <dgm:cxn modelId="{2338874D-13B0-4BDD-829C-FDC1FFB921FB}" type="presOf" srcId="{992CD9A1-7BD8-46E1-8EE8-FBA1E23D79AA}" destId="{A335456A-6372-4F39-A4FE-D0ECB2324747}" srcOrd="0" destOrd="0" presId="urn:microsoft.com/office/officeart/2016/7/layout/RepeatingBendingProcessNew"/>
    <dgm:cxn modelId="{B1E04570-C5A8-4361-84C5-7DD226E1361D}" srcId="{4238D3A0-7948-4B3D-86C4-B7D9642F0F39}" destId="{A631F8F1-7444-454A-83C3-53227CFB2E2E}" srcOrd="5" destOrd="0" parTransId="{88F7910D-6EF3-4C91-AD4F-C06C5A87BA94}" sibTransId="{9E38FCD1-A704-4EFC-8ABC-4C1F2A13D820}"/>
    <dgm:cxn modelId="{0D159756-826E-4556-B294-40695F034657}" srcId="{4238D3A0-7948-4B3D-86C4-B7D9642F0F39}" destId="{2545F1E2-92E0-4C9D-A6DE-C06AFA438C9B}" srcOrd="3" destOrd="0" parTransId="{16D3D3FE-813C-4EAC-AF2E-AE59F3395498}" sibTransId="{1DE9EC97-5B63-4AD2-BE14-F120D63D9110}"/>
    <dgm:cxn modelId="{11F21A7B-638A-4A9B-B6F7-30D5111C7D62}" type="presOf" srcId="{EF41E1E8-5256-46FC-A94B-2C3B87EB3362}" destId="{58A8919B-5EB4-4A63-BA4C-458837264FD1}" srcOrd="0" destOrd="0" presId="urn:microsoft.com/office/officeart/2016/7/layout/RepeatingBendingProcessNew"/>
    <dgm:cxn modelId="{65FA1C7E-88D7-4491-9F66-F2D56CE275E4}" type="presOf" srcId="{2C11A8FB-84CA-4B3F-B4B2-AA4BDEA8ED39}" destId="{911A91FC-9788-466A-8A9E-7AF6C14F8B16}" srcOrd="0" destOrd="0" presId="urn:microsoft.com/office/officeart/2016/7/layout/RepeatingBendingProcessNew"/>
    <dgm:cxn modelId="{D6B4848A-E3B3-46A4-BEC3-5D5504A717B7}" type="presOf" srcId="{35AE8992-906C-4C0E-9C45-E17A84C70BA4}" destId="{AC6E6225-8E07-4593-B28C-F59E16DB5914}" srcOrd="0" destOrd="0" presId="urn:microsoft.com/office/officeart/2016/7/layout/RepeatingBendingProcessNew"/>
    <dgm:cxn modelId="{6AEAB998-C644-43BE-AEA0-D59D268C3C55}" type="presOf" srcId="{65819D5E-937D-449F-995A-A7AFAFC52515}" destId="{B6B1AE62-92B4-4AF0-8D88-357170CEB54C}" srcOrd="0" destOrd="0" presId="urn:microsoft.com/office/officeart/2016/7/layout/RepeatingBendingProcessNew"/>
    <dgm:cxn modelId="{8766F399-B03C-49F6-81BA-FAF20D1D5ABD}" type="presOf" srcId="{1DE9EC97-5B63-4AD2-BE14-F120D63D9110}" destId="{7B024B7C-EC69-487B-B313-BD57B5DF4FCD}" srcOrd="0" destOrd="0" presId="urn:microsoft.com/office/officeart/2016/7/layout/RepeatingBendingProcessNew"/>
    <dgm:cxn modelId="{8C45659A-3187-45FC-AB2E-72F26BD8B5B3}" type="presOf" srcId="{35AE8992-906C-4C0E-9C45-E17A84C70BA4}" destId="{5D5B314C-9AD5-4328-9189-B0E950BD4221}" srcOrd="1" destOrd="0" presId="urn:microsoft.com/office/officeart/2016/7/layout/RepeatingBendingProcessNew"/>
    <dgm:cxn modelId="{E0D955AD-B4ED-4FC9-BF1D-6135BDC79383}" type="presOf" srcId="{D39AD6D9-4826-401D-8A74-9EA67BA2D74E}" destId="{D143036C-2DE6-4482-90B5-4E3DC451A001}" srcOrd="0" destOrd="0" presId="urn:microsoft.com/office/officeart/2016/7/layout/RepeatingBendingProcessNew"/>
    <dgm:cxn modelId="{53AE4AB1-F3E5-4EED-9F11-A2DC3F6D4D60}" srcId="{4238D3A0-7948-4B3D-86C4-B7D9642F0F39}" destId="{65819D5E-937D-449F-995A-A7AFAFC52515}" srcOrd="7" destOrd="0" parTransId="{F9DD8666-AE22-480D-816D-34D9048D897D}" sibTransId="{EF41E1E8-5256-46FC-A94B-2C3B87EB3362}"/>
    <dgm:cxn modelId="{64D630B2-4FED-4DE0-AE55-3526E0A6AC0D}" type="presOf" srcId="{9E38FCD1-A704-4EFC-8ABC-4C1F2A13D820}" destId="{6F79D760-63C7-48D9-9961-66EC9755CCAB}" srcOrd="0" destOrd="0" presId="urn:microsoft.com/office/officeart/2016/7/layout/RepeatingBendingProcessNew"/>
    <dgm:cxn modelId="{C0715CB6-9A95-4D52-9B6F-F5628F3ECA13}" srcId="{4238D3A0-7948-4B3D-86C4-B7D9642F0F39}" destId="{C0FA54B8-E825-4113-BEC8-6CA3418376BA}" srcOrd="8" destOrd="0" parTransId="{DD25188F-834F-4033-9162-0F835B49E9CE}" sibTransId="{4CC38946-3513-4A91-9115-8223EAEE4A71}"/>
    <dgm:cxn modelId="{2D4143C2-6BB7-4F03-A485-B6E4FA798502}" type="presOf" srcId="{8B276241-A4AA-439C-9A26-8E7ECDCD77CC}" destId="{C29657C1-CEE4-47BA-AB51-7BE7C5EB9069}" srcOrd="0" destOrd="0" presId="urn:microsoft.com/office/officeart/2016/7/layout/RepeatingBendingProcessNew"/>
    <dgm:cxn modelId="{06BB48C6-8E9F-4C54-8227-A94D13537263}" type="presOf" srcId="{2545F1E2-92E0-4C9D-A6DE-C06AFA438C9B}" destId="{538BC23A-79F1-4F27-80D6-0002BA5080DB}" srcOrd="0" destOrd="0" presId="urn:microsoft.com/office/officeart/2016/7/layout/RepeatingBendingProcessNew"/>
    <dgm:cxn modelId="{7DB3A0C6-8622-49B6-986D-8D9CC2818C06}" type="presOf" srcId="{A631F8F1-7444-454A-83C3-53227CFB2E2E}" destId="{5742C0A5-9BC9-4AED-8986-55132729AFB4}" srcOrd="0" destOrd="0" presId="urn:microsoft.com/office/officeart/2016/7/layout/RepeatingBendingProcessNew"/>
    <dgm:cxn modelId="{A215CBC8-765E-46FA-8587-AB302D9CAD10}" type="presOf" srcId="{78221295-8CBD-4F74-800E-B4DE50C43574}" destId="{F387C999-3183-4954-9C7A-3BCC7555576D}" srcOrd="1" destOrd="0" presId="urn:microsoft.com/office/officeart/2016/7/layout/RepeatingBendingProcessNew"/>
    <dgm:cxn modelId="{64DD7ACA-8C8F-4FE1-BFBA-15D96C0AC6A1}" srcId="{4238D3A0-7948-4B3D-86C4-B7D9642F0F39}" destId="{B5F7D31D-E87E-4C33-B829-A8BE72966C8D}" srcOrd="6" destOrd="0" parTransId="{9725ECEE-2043-4ED7-B680-750E688B2DFE}" sibTransId="{2C11A8FB-84CA-4B3F-B4B2-AA4BDEA8ED39}"/>
    <dgm:cxn modelId="{9A32A1CD-864F-4FA6-A3CC-CF24F12F09D8}" type="presOf" srcId="{9E38FCD1-A704-4EFC-8ABC-4C1F2A13D820}" destId="{42173107-17F5-49A5-8304-5DD5D1AF667C}" srcOrd="1" destOrd="0" presId="urn:microsoft.com/office/officeart/2016/7/layout/RepeatingBendingProcessNew"/>
    <dgm:cxn modelId="{DB2C3AD6-9EE7-42C1-8A21-E2DB553556C1}" type="presOf" srcId="{78221295-8CBD-4F74-800E-B4DE50C43574}" destId="{8B9381C5-CE3A-4874-9266-36F92CAF23FE}" srcOrd="0" destOrd="0" presId="urn:microsoft.com/office/officeart/2016/7/layout/RepeatingBendingProcessNew"/>
    <dgm:cxn modelId="{EB8943DC-6796-436C-B421-D835CFAF3030}" type="presOf" srcId="{10CAD2EE-5FC1-4B8E-9810-D30F4C7CF728}" destId="{CB4C617C-DBE3-4488-B363-860F25278D61}" srcOrd="0" destOrd="0" presId="urn:microsoft.com/office/officeart/2016/7/layout/RepeatingBendingProcessNew"/>
    <dgm:cxn modelId="{16BA78DE-A408-467F-8A43-E78A6C80BC4C}" srcId="{4238D3A0-7948-4B3D-86C4-B7D9642F0F39}" destId="{992CD9A1-7BD8-46E1-8EE8-FBA1E23D79AA}" srcOrd="4" destOrd="0" parTransId="{29241066-B0E0-4099-9795-78C56C811643}" sibTransId="{241F18B9-A13F-48AB-B07B-7148E9B7AE71}"/>
    <dgm:cxn modelId="{2D7651E2-D65C-41D3-8626-140B846DE340}" type="presOf" srcId="{EF41E1E8-5256-46FC-A94B-2C3B87EB3362}" destId="{04ECBBD0-090B-4D5B-9BC9-7F403454D248}" srcOrd="1" destOrd="0" presId="urn:microsoft.com/office/officeart/2016/7/layout/RepeatingBendingProcessNew"/>
    <dgm:cxn modelId="{1A4AF9E2-FD66-494C-AB97-B6B32C63CAA8}" type="presOf" srcId="{2133CD0F-58BD-4F79-A8F9-84277CE2369A}" destId="{5D99DBC3-0D69-427E-8F27-F4C6E5597F59}" srcOrd="0" destOrd="0" presId="urn:microsoft.com/office/officeart/2016/7/layout/RepeatingBendingProcessNew"/>
    <dgm:cxn modelId="{5A35B7F4-1573-4A39-992C-4DC9337AB755}" type="presOf" srcId="{1DE9EC97-5B63-4AD2-BE14-F120D63D9110}" destId="{97BA78FB-E799-461A-A72A-B990543E8C6A}" srcOrd="1" destOrd="0" presId="urn:microsoft.com/office/officeart/2016/7/layout/RepeatingBendingProcessNew"/>
    <dgm:cxn modelId="{3BB0C1F7-075E-4EB9-BDFF-B492F563CCA1}" type="presOf" srcId="{C0FA54B8-E825-4113-BEC8-6CA3418376BA}" destId="{F224C217-A81A-4A83-BBC0-6DC1AD6DBD26}" srcOrd="0" destOrd="0" presId="urn:microsoft.com/office/officeart/2016/7/layout/RepeatingBendingProcessNew"/>
    <dgm:cxn modelId="{CFC3D5FB-F010-4AD7-BFEC-D787AE6CEA2B}" type="presOf" srcId="{2133CD0F-58BD-4F79-A8F9-84277CE2369A}" destId="{F21533BD-2D3D-4CFA-A14E-78B54DCEA1F5}" srcOrd="1" destOrd="0" presId="urn:microsoft.com/office/officeart/2016/7/layout/RepeatingBendingProcessNew"/>
    <dgm:cxn modelId="{C45CF2AE-A629-41C5-9AFD-A179D14637EE}" type="presParOf" srcId="{2DBD1932-21E9-4185-A7B3-9DCDA659A2AD}" destId="{D143036C-2DE6-4482-90B5-4E3DC451A001}" srcOrd="0" destOrd="0" presId="urn:microsoft.com/office/officeart/2016/7/layout/RepeatingBendingProcessNew"/>
    <dgm:cxn modelId="{7F733050-2578-4ECA-AF65-47100162949C}" type="presParOf" srcId="{2DBD1932-21E9-4185-A7B3-9DCDA659A2AD}" destId="{5D99DBC3-0D69-427E-8F27-F4C6E5597F59}" srcOrd="1" destOrd="0" presId="urn:microsoft.com/office/officeart/2016/7/layout/RepeatingBendingProcessNew"/>
    <dgm:cxn modelId="{8B5A4B1A-90BE-412E-A7F2-C47B80DD2277}" type="presParOf" srcId="{5D99DBC3-0D69-427E-8F27-F4C6E5597F59}" destId="{F21533BD-2D3D-4CFA-A14E-78B54DCEA1F5}" srcOrd="0" destOrd="0" presId="urn:microsoft.com/office/officeart/2016/7/layout/RepeatingBendingProcessNew"/>
    <dgm:cxn modelId="{C3E288F9-B6C6-4BEA-9222-061E6B4F1E00}" type="presParOf" srcId="{2DBD1932-21E9-4185-A7B3-9DCDA659A2AD}" destId="{C29657C1-CEE4-47BA-AB51-7BE7C5EB9069}" srcOrd="2" destOrd="0" presId="urn:microsoft.com/office/officeart/2016/7/layout/RepeatingBendingProcessNew"/>
    <dgm:cxn modelId="{DBF9FAA9-7C6D-48B9-A287-3D3ED13286B8}" type="presParOf" srcId="{2DBD1932-21E9-4185-A7B3-9DCDA659A2AD}" destId="{AC6E6225-8E07-4593-B28C-F59E16DB5914}" srcOrd="3" destOrd="0" presId="urn:microsoft.com/office/officeart/2016/7/layout/RepeatingBendingProcessNew"/>
    <dgm:cxn modelId="{2EDC250F-91CB-4775-91AB-3F9D455B2B3F}" type="presParOf" srcId="{AC6E6225-8E07-4593-B28C-F59E16DB5914}" destId="{5D5B314C-9AD5-4328-9189-B0E950BD4221}" srcOrd="0" destOrd="0" presId="urn:microsoft.com/office/officeart/2016/7/layout/RepeatingBendingProcessNew"/>
    <dgm:cxn modelId="{FB4177CA-48A2-407C-95FB-3502819F41CC}" type="presParOf" srcId="{2DBD1932-21E9-4185-A7B3-9DCDA659A2AD}" destId="{CB4C617C-DBE3-4488-B363-860F25278D61}" srcOrd="4" destOrd="0" presId="urn:microsoft.com/office/officeart/2016/7/layout/RepeatingBendingProcessNew"/>
    <dgm:cxn modelId="{96330EF1-C009-4387-A268-0EFC2E6A6BF6}" type="presParOf" srcId="{2DBD1932-21E9-4185-A7B3-9DCDA659A2AD}" destId="{8B9381C5-CE3A-4874-9266-36F92CAF23FE}" srcOrd="5" destOrd="0" presId="urn:microsoft.com/office/officeart/2016/7/layout/RepeatingBendingProcessNew"/>
    <dgm:cxn modelId="{9ADFE9B3-664B-47C0-86AD-071FB761D399}" type="presParOf" srcId="{8B9381C5-CE3A-4874-9266-36F92CAF23FE}" destId="{F387C999-3183-4954-9C7A-3BCC7555576D}" srcOrd="0" destOrd="0" presId="urn:microsoft.com/office/officeart/2016/7/layout/RepeatingBendingProcessNew"/>
    <dgm:cxn modelId="{A672AC1E-6CD0-4060-B8FB-045E28D29C31}" type="presParOf" srcId="{2DBD1932-21E9-4185-A7B3-9DCDA659A2AD}" destId="{538BC23A-79F1-4F27-80D6-0002BA5080DB}" srcOrd="6" destOrd="0" presId="urn:microsoft.com/office/officeart/2016/7/layout/RepeatingBendingProcessNew"/>
    <dgm:cxn modelId="{1E519759-D8F5-4A0E-9EB1-F49BF6DA8DB6}" type="presParOf" srcId="{2DBD1932-21E9-4185-A7B3-9DCDA659A2AD}" destId="{7B024B7C-EC69-487B-B313-BD57B5DF4FCD}" srcOrd="7" destOrd="0" presId="urn:microsoft.com/office/officeart/2016/7/layout/RepeatingBendingProcessNew"/>
    <dgm:cxn modelId="{56588F6F-7970-4BEB-9779-81BA1E67D590}" type="presParOf" srcId="{7B024B7C-EC69-487B-B313-BD57B5DF4FCD}" destId="{97BA78FB-E799-461A-A72A-B990543E8C6A}" srcOrd="0" destOrd="0" presId="urn:microsoft.com/office/officeart/2016/7/layout/RepeatingBendingProcessNew"/>
    <dgm:cxn modelId="{4E544234-05CA-40A7-BEA9-1716CEDBCA8E}" type="presParOf" srcId="{2DBD1932-21E9-4185-A7B3-9DCDA659A2AD}" destId="{A335456A-6372-4F39-A4FE-D0ECB2324747}" srcOrd="8" destOrd="0" presId="urn:microsoft.com/office/officeart/2016/7/layout/RepeatingBendingProcessNew"/>
    <dgm:cxn modelId="{D3CC56ED-AF7A-4DE7-844E-80E5DAEED1DC}" type="presParOf" srcId="{2DBD1932-21E9-4185-A7B3-9DCDA659A2AD}" destId="{0652E854-655C-49CF-957B-58BF9309B1AD}" srcOrd="9" destOrd="0" presId="urn:microsoft.com/office/officeart/2016/7/layout/RepeatingBendingProcessNew"/>
    <dgm:cxn modelId="{FE09E591-2126-4B82-B793-43638D65FA3F}" type="presParOf" srcId="{0652E854-655C-49CF-957B-58BF9309B1AD}" destId="{20182AF5-5122-455F-BFC2-A611F7637B56}" srcOrd="0" destOrd="0" presId="urn:microsoft.com/office/officeart/2016/7/layout/RepeatingBendingProcessNew"/>
    <dgm:cxn modelId="{3437DB0D-D832-4951-AC86-688406E416C8}" type="presParOf" srcId="{2DBD1932-21E9-4185-A7B3-9DCDA659A2AD}" destId="{5742C0A5-9BC9-4AED-8986-55132729AFB4}" srcOrd="10" destOrd="0" presId="urn:microsoft.com/office/officeart/2016/7/layout/RepeatingBendingProcessNew"/>
    <dgm:cxn modelId="{5C2D96A5-7352-40C5-B522-D89C61D5D037}" type="presParOf" srcId="{2DBD1932-21E9-4185-A7B3-9DCDA659A2AD}" destId="{6F79D760-63C7-48D9-9961-66EC9755CCAB}" srcOrd="11" destOrd="0" presId="urn:microsoft.com/office/officeart/2016/7/layout/RepeatingBendingProcessNew"/>
    <dgm:cxn modelId="{B299B142-4194-4C1F-8D36-BFC181FE806A}" type="presParOf" srcId="{6F79D760-63C7-48D9-9961-66EC9755CCAB}" destId="{42173107-17F5-49A5-8304-5DD5D1AF667C}" srcOrd="0" destOrd="0" presId="urn:microsoft.com/office/officeart/2016/7/layout/RepeatingBendingProcessNew"/>
    <dgm:cxn modelId="{E7DB0700-DB45-4AFE-85F2-6A12B9596625}" type="presParOf" srcId="{2DBD1932-21E9-4185-A7B3-9DCDA659A2AD}" destId="{6545730E-2715-4375-8D57-2328ECA09195}" srcOrd="12" destOrd="0" presId="urn:microsoft.com/office/officeart/2016/7/layout/RepeatingBendingProcessNew"/>
    <dgm:cxn modelId="{519A5DA3-72FE-4CCF-9286-48DFA7A64F50}" type="presParOf" srcId="{2DBD1932-21E9-4185-A7B3-9DCDA659A2AD}" destId="{911A91FC-9788-466A-8A9E-7AF6C14F8B16}" srcOrd="13" destOrd="0" presId="urn:microsoft.com/office/officeart/2016/7/layout/RepeatingBendingProcessNew"/>
    <dgm:cxn modelId="{09F05019-8032-4AC7-B6E0-B92434F6205D}" type="presParOf" srcId="{911A91FC-9788-466A-8A9E-7AF6C14F8B16}" destId="{17392DF3-E215-4EB3-AC79-4AE9C1E8FE26}" srcOrd="0" destOrd="0" presId="urn:microsoft.com/office/officeart/2016/7/layout/RepeatingBendingProcessNew"/>
    <dgm:cxn modelId="{1147B962-6152-4FC4-8972-E72241A6EEF5}" type="presParOf" srcId="{2DBD1932-21E9-4185-A7B3-9DCDA659A2AD}" destId="{B6B1AE62-92B4-4AF0-8D88-357170CEB54C}" srcOrd="14" destOrd="0" presId="urn:microsoft.com/office/officeart/2016/7/layout/RepeatingBendingProcessNew"/>
    <dgm:cxn modelId="{14546193-378D-45F8-8DA6-166B1DB362D6}" type="presParOf" srcId="{2DBD1932-21E9-4185-A7B3-9DCDA659A2AD}" destId="{58A8919B-5EB4-4A63-BA4C-458837264FD1}" srcOrd="15" destOrd="0" presId="urn:microsoft.com/office/officeart/2016/7/layout/RepeatingBendingProcessNew"/>
    <dgm:cxn modelId="{99104636-258D-4EA1-B366-5D9831C976A7}" type="presParOf" srcId="{58A8919B-5EB4-4A63-BA4C-458837264FD1}" destId="{04ECBBD0-090B-4D5B-9BC9-7F403454D248}" srcOrd="0" destOrd="0" presId="urn:microsoft.com/office/officeart/2016/7/layout/RepeatingBendingProcessNew"/>
    <dgm:cxn modelId="{143549D2-76B5-4697-BDD9-DEBC533B783A}" type="presParOf" srcId="{2DBD1932-21E9-4185-A7B3-9DCDA659A2AD}" destId="{F224C217-A81A-4A83-BBC0-6DC1AD6DBD26}"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DC94D-50C3-43DC-BB1D-0983F6A4D54D}">
      <dsp:nvSpPr>
        <dsp:cNvPr id="0" name=""/>
        <dsp:cNvSpPr/>
      </dsp:nvSpPr>
      <dsp:spPr>
        <a:xfrm>
          <a:off x="0" y="1581"/>
          <a:ext cx="9237662" cy="8014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CC61B9-0199-4073-86D5-69B94F7B3877}">
      <dsp:nvSpPr>
        <dsp:cNvPr id="0" name=""/>
        <dsp:cNvSpPr/>
      </dsp:nvSpPr>
      <dsp:spPr>
        <a:xfrm>
          <a:off x="242435" y="181905"/>
          <a:ext cx="440791" cy="4407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1D4630-EF16-4536-A8B4-77F7F16B85DE}">
      <dsp:nvSpPr>
        <dsp:cNvPr id="0" name=""/>
        <dsp:cNvSpPr/>
      </dsp:nvSpPr>
      <dsp:spPr>
        <a:xfrm>
          <a:off x="925662" y="1581"/>
          <a:ext cx="8311999" cy="801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19" tIns="84819" rIns="84819" bIns="84819" numCol="1" spcCol="1270" anchor="ctr" anchorCtr="0">
          <a:noAutofit/>
        </a:bodyPr>
        <a:lstStyle/>
        <a:p>
          <a:pPr marL="0" lvl="0" indent="0" algn="l" defTabSz="977900">
            <a:lnSpc>
              <a:spcPct val="100000"/>
            </a:lnSpc>
            <a:spcBef>
              <a:spcPct val="0"/>
            </a:spcBef>
            <a:spcAft>
              <a:spcPct val="35000"/>
            </a:spcAft>
            <a:buNone/>
          </a:pPr>
          <a:r>
            <a:rPr lang="en-US" sz="2200" kern="1200" dirty="0"/>
            <a:t>Title: Deep Learning: Transforming Artificial Intelligence</a:t>
          </a:r>
        </a:p>
      </dsp:txBody>
      <dsp:txXfrm>
        <a:off x="925662" y="1581"/>
        <a:ext cx="8311999" cy="801439"/>
      </dsp:txXfrm>
    </dsp:sp>
    <dsp:sp modelId="{1713F520-4808-414F-93CD-402B3F2EF4E1}">
      <dsp:nvSpPr>
        <dsp:cNvPr id="0" name=""/>
        <dsp:cNvSpPr/>
      </dsp:nvSpPr>
      <dsp:spPr>
        <a:xfrm>
          <a:off x="0" y="1003380"/>
          <a:ext cx="9237662" cy="8014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CE4FA4-E657-43CE-B6B2-5CB89B926E67}">
      <dsp:nvSpPr>
        <dsp:cNvPr id="0" name=""/>
        <dsp:cNvSpPr/>
      </dsp:nvSpPr>
      <dsp:spPr>
        <a:xfrm>
          <a:off x="242435" y="1183704"/>
          <a:ext cx="440791" cy="4407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0B040F-215C-45FF-8426-C6DC5A097078}">
      <dsp:nvSpPr>
        <dsp:cNvPr id="0" name=""/>
        <dsp:cNvSpPr/>
      </dsp:nvSpPr>
      <dsp:spPr>
        <a:xfrm>
          <a:off x="925662" y="1003380"/>
          <a:ext cx="8311999" cy="801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19" tIns="84819" rIns="84819" bIns="84819" numCol="1" spcCol="1270" anchor="ctr" anchorCtr="0">
          <a:noAutofit/>
        </a:bodyPr>
        <a:lstStyle/>
        <a:p>
          <a:pPr marL="0" lvl="0" indent="0" algn="l" defTabSz="977900">
            <a:lnSpc>
              <a:spcPct val="100000"/>
            </a:lnSpc>
            <a:spcBef>
              <a:spcPct val="0"/>
            </a:spcBef>
            <a:spcAft>
              <a:spcPct val="35000"/>
            </a:spcAft>
            <a:buNone/>
          </a:pPr>
          <a:r>
            <a:rPr lang="en-US" sz="2200" kern="1200" dirty="0"/>
            <a:t>Subtitle: Understanding the Core Concepts and Applications</a:t>
          </a:r>
        </a:p>
      </dsp:txBody>
      <dsp:txXfrm>
        <a:off x="925662" y="1003380"/>
        <a:ext cx="8311999" cy="801439"/>
      </dsp:txXfrm>
    </dsp:sp>
    <dsp:sp modelId="{9A1EC1BC-7460-49F2-B6A0-ECD97BFC1531}">
      <dsp:nvSpPr>
        <dsp:cNvPr id="0" name=""/>
        <dsp:cNvSpPr/>
      </dsp:nvSpPr>
      <dsp:spPr>
        <a:xfrm>
          <a:off x="0" y="2005179"/>
          <a:ext cx="9237662" cy="8014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5CC08-AB55-4202-8C75-439B00E74324}">
      <dsp:nvSpPr>
        <dsp:cNvPr id="0" name=""/>
        <dsp:cNvSpPr/>
      </dsp:nvSpPr>
      <dsp:spPr>
        <a:xfrm>
          <a:off x="242435" y="2185503"/>
          <a:ext cx="440791" cy="4407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619DD1-EAEC-4A81-AB22-62D74759E071}">
      <dsp:nvSpPr>
        <dsp:cNvPr id="0" name=""/>
        <dsp:cNvSpPr/>
      </dsp:nvSpPr>
      <dsp:spPr>
        <a:xfrm>
          <a:off x="925662" y="2005179"/>
          <a:ext cx="8311999" cy="801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19" tIns="84819" rIns="84819" bIns="84819" numCol="1" spcCol="1270" anchor="ctr" anchorCtr="0">
          <a:noAutofit/>
        </a:bodyPr>
        <a:lstStyle/>
        <a:p>
          <a:pPr marL="0" lvl="0" indent="0" algn="l" defTabSz="977900">
            <a:lnSpc>
              <a:spcPct val="100000"/>
            </a:lnSpc>
            <a:spcBef>
              <a:spcPct val="0"/>
            </a:spcBef>
            <a:spcAft>
              <a:spcPct val="35000"/>
            </a:spcAft>
            <a:buNone/>
          </a:pPr>
          <a:r>
            <a:rPr lang="en-US" sz="2200" kern="1200" dirty="0"/>
            <a:t>Presenter's Name</a:t>
          </a:r>
          <a:r>
            <a:rPr lang="en-US" sz="2200" kern="1200" dirty="0">
              <a:latin typeface="Trade Gothic Next Cond"/>
            </a:rPr>
            <a:t>: Mahdi Mohammadzadeh, Ali Arabi</a:t>
          </a:r>
          <a:endParaRPr lang="en-US" sz="2200" kern="1200" dirty="0"/>
        </a:p>
      </dsp:txBody>
      <dsp:txXfrm>
        <a:off x="925662" y="2005179"/>
        <a:ext cx="8311999" cy="801439"/>
      </dsp:txXfrm>
    </dsp:sp>
    <dsp:sp modelId="{F7FD5DA6-F93E-4EB5-B62D-99FB09793DE8}">
      <dsp:nvSpPr>
        <dsp:cNvPr id="0" name=""/>
        <dsp:cNvSpPr/>
      </dsp:nvSpPr>
      <dsp:spPr>
        <a:xfrm>
          <a:off x="0" y="3008558"/>
          <a:ext cx="9237662" cy="8014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0CA0A-5B57-46DE-B9E4-77EECEACFC9D}">
      <dsp:nvSpPr>
        <dsp:cNvPr id="0" name=""/>
        <dsp:cNvSpPr/>
      </dsp:nvSpPr>
      <dsp:spPr>
        <a:xfrm>
          <a:off x="242435" y="3187303"/>
          <a:ext cx="440791" cy="4407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3C4043-5DB9-4C8F-B508-ECB01DF0C226}">
      <dsp:nvSpPr>
        <dsp:cNvPr id="0" name=""/>
        <dsp:cNvSpPr/>
      </dsp:nvSpPr>
      <dsp:spPr>
        <a:xfrm>
          <a:off x="925662" y="3006979"/>
          <a:ext cx="8311999" cy="801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19" tIns="84819" rIns="84819" bIns="84819" numCol="1" spcCol="1270" anchor="ctr" anchorCtr="0">
          <a:noAutofit/>
        </a:bodyPr>
        <a:lstStyle/>
        <a:p>
          <a:pPr marL="0" lvl="0" indent="0" algn="l" defTabSz="977900">
            <a:lnSpc>
              <a:spcPct val="100000"/>
            </a:lnSpc>
            <a:spcBef>
              <a:spcPct val="0"/>
            </a:spcBef>
            <a:spcAft>
              <a:spcPct val="35000"/>
            </a:spcAft>
            <a:buNone/>
          </a:pPr>
          <a:r>
            <a:rPr lang="en-US" sz="2200" kern="1200" dirty="0"/>
            <a:t>Date</a:t>
          </a:r>
          <a:r>
            <a:rPr lang="en-US" sz="2200" kern="1200" dirty="0">
              <a:latin typeface="Trade Gothic Next Cond"/>
            </a:rPr>
            <a:t>: 2025/01/28</a:t>
          </a:r>
          <a:endParaRPr lang="en-US" sz="2200" kern="1200" dirty="0"/>
        </a:p>
      </dsp:txBody>
      <dsp:txXfrm>
        <a:off x="925662" y="3006979"/>
        <a:ext cx="8311999" cy="801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7317A-175F-472A-88C8-51AB43008DF5}">
      <dsp:nvSpPr>
        <dsp:cNvPr id="0" name=""/>
        <dsp:cNvSpPr/>
      </dsp:nvSpPr>
      <dsp:spPr>
        <a:xfrm>
          <a:off x="539581" y="419999"/>
          <a:ext cx="1681312" cy="16813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E028E-C609-44EF-92AD-F952DF675EB6}">
      <dsp:nvSpPr>
        <dsp:cNvPr id="0" name=""/>
        <dsp:cNvSpPr/>
      </dsp:nvSpPr>
      <dsp:spPr>
        <a:xfrm>
          <a:off x="897893" y="778312"/>
          <a:ext cx="964687" cy="9646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F4D23D-1AB1-4C01-B4C8-6EA77E6D1916}">
      <dsp:nvSpPr>
        <dsp:cNvPr id="0" name=""/>
        <dsp:cNvSpPr/>
      </dsp:nvSpPr>
      <dsp:spPr>
        <a:xfrm>
          <a:off x="2112" y="2625000"/>
          <a:ext cx="27562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 common problem in machine learning is overfitting.</a:t>
          </a:r>
        </a:p>
      </dsp:txBody>
      <dsp:txXfrm>
        <a:off x="2112" y="2625000"/>
        <a:ext cx="2756250" cy="765000"/>
      </dsp:txXfrm>
    </dsp:sp>
    <dsp:sp modelId="{0445B6CF-042B-48EB-BD05-28F2A6D872BC}">
      <dsp:nvSpPr>
        <dsp:cNvPr id="0" name=""/>
        <dsp:cNvSpPr/>
      </dsp:nvSpPr>
      <dsp:spPr>
        <a:xfrm>
          <a:off x="3778174" y="419999"/>
          <a:ext cx="1681312" cy="16813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4D7AF-0BAA-4CDB-8F37-28BCA636DE0F}">
      <dsp:nvSpPr>
        <dsp:cNvPr id="0" name=""/>
        <dsp:cNvSpPr/>
      </dsp:nvSpPr>
      <dsp:spPr>
        <a:xfrm>
          <a:off x="4136487" y="778312"/>
          <a:ext cx="964687" cy="9646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BAED4B-CA9A-46C2-8EA2-6E7987F45B61}">
      <dsp:nvSpPr>
        <dsp:cNvPr id="0" name=""/>
        <dsp:cNvSpPr/>
      </dsp:nvSpPr>
      <dsp:spPr>
        <a:xfrm>
          <a:off x="3240706" y="2625000"/>
          <a:ext cx="27562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Overfitting happens when a model overlearns from the training data to the point that starts picking up idiosyncrasies as you make your model increasingly complex</a:t>
          </a:r>
        </a:p>
      </dsp:txBody>
      <dsp:txXfrm>
        <a:off x="3240706" y="2625000"/>
        <a:ext cx="2756250" cy="765000"/>
      </dsp:txXfrm>
    </dsp:sp>
    <dsp:sp modelId="{6281594F-0D59-4999-9E42-89BA8458F29A}">
      <dsp:nvSpPr>
        <dsp:cNvPr id="0" name=""/>
        <dsp:cNvSpPr/>
      </dsp:nvSpPr>
      <dsp:spPr>
        <a:xfrm>
          <a:off x="7016768" y="419999"/>
          <a:ext cx="1681312" cy="16813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CA18B9-547E-4A4C-A574-1702E0280359}">
      <dsp:nvSpPr>
        <dsp:cNvPr id="0" name=""/>
        <dsp:cNvSpPr/>
      </dsp:nvSpPr>
      <dsp:spPr>
        <a:xfrm>
          <a:off x="7375081" y="778312"/>
          <a:ext cx="964687" cy="9646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D4F3A6-48CB-4140-BA14-85D988ED4911}">
      <dsp:nvSpPr>
        <dsp:cNvPr id="0" name=""/>
        <dsp:cNvSpPr/>
      </dsp:nvSpPr>
      <dsp:spPr>
        <a:xfrm>
          <a:off x="6479299" y="2625000"/>
          <a:ext cx="27562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Underfitting is a related issues where your model is not that complex enough to capture the underlying trend in data.</a:t>
          </a:r>
        </a:p>
      </dsp:txBody>
      <dsp:txXfrm>
        <a:off x="6479299" y="2625000"/>
        <a:ext cx="2756250" cy="76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124CF-ABE3-4F03-9E18-BF4369AD6C9D}">
      <dsp:nvSpPr>
        <dsp:cNvPr id="0" name=""/>
        <dsp:cNvSpPr/>
      </dsp:nvSpPr>
      <dsp:spPr>
        <a:xfrm>
          <a:off x="0" y="0"/>
          <a:ext cx="7390129" cy="8382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do you find the underlying structure of a dataset?</a:t>
          </a:r>
        </a:p>
      </dsp:txBody>
      <dsp:txXfrm>
        <a:off x="24550" y="24550"/>
        <a:ext cx="6414818" cy="789100"/>
      </dsp:txXfrm>
    </dsp:sp>
    <dsp:sp modelId="{4D14ED8F-CFE4-4570-86E4-560F08E6B979}">
      <dsp:nvSpPr>
        <dsp:cNvPr id="0" name=""/>
        <dsp:cNvSpPr/>
      </dsp:nvSpPr>
      <dsp:spPr>
        <a:xfrm>
          <a:off x="618923" y="990600"/>
          <a:ext cx="7390129" cy="838200"/>
        </a:xfrm>
        <a:prstGeom prst="roundRect">
          <a:avLst>
            <a:gd name="adj" fmla="val 10000"/>
          </a:avLst>
        </a:prstGeom>
        <a:solidFill>
          <a:schemeClr val="accent2">
            <a:hueOff val="-485121"/>
            <a:satOff val="-27976"/>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do you summarize it and group it most usefully?</a:t>
          </a:r>
        </a:p>
      </dsp:txBody>
      <dsp:txXfrm>
        <a:off x="643473" y="1015150"/>
        <a:ext cx="6177276" cy="789099"/>
      </dsp:txXfrm>
    </dsp:sp>
    <dsp:sp modelId="{5899FAC3-93B1-4E0E-A641-4A995E207EE6}">
      <dsp:nvSpPr>
        <dsp:cNvPr id="0" name=""/>
        <dsp:cNvSpPr/>
      </dsp:nvSpPr>
      <dsp:spPr>
        <a:xfrm>
          <a:off x="1228609" y="1981200"/>
          <a:ext cx="7390129" cy="838200"/>
        </a:xfrm>
        <a:prstGeom prst="roundRect">
          <a:avLst>
            <a:gd name="adj" fmla="val 10000"/>
          </a:avLst>
        </a:prstGeom>
        <a:solidFill>
          <a:schemeClr val="accent2">
            <a:hueOff val="-970242"/>
            <a:satOff val="-5595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do you effectively represent data in a compressed format?</a:t>
          </a:r>
        </a:p>
      </dsp:txBody>
      <dsp:txXfrm>
        <a:off x="1253159" y="2005750"/>
        <a:ext cx="6186513" cy="789099"/>
      </dsp:txXfrm>
    </dsp:sp>
    <dsp:sp modelId="{C18748A8-16EB-42EA-B6AE-FC912CC3C3B2}">
      <dsp:nvSpPr>
        <dsp:cNvPr id="0" name=""/>
        <dsp:cNvSpPr/>
      </dsp:nvSpPr>
      <dsp:spPr>
        <a:xfrm>
          <a:off x="1847532" y="2971800"/>
          <a:ext cx="7390129" cy="838200"/>
        </a:xfrm>
        <a:prstGeom prst="roundRect">
          <a:avLst>
            <a:gd name="adj" fmla="val 10000"/>
          </a:avLst>
        </a:prstGeom>
        <a:solidFill>
          <a:schemeClr val="accent2">
            <a:hueOff val="-1455363"/>
            <a:satOff val="-83928"/>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These are the goals of unsupervised learning, which is called “unsupervised” because you start with unlabeled data ( there is no Y).</a:t>
          </a:r>
        </a:p>
      </dsp:txBody>
      <dsp:txXfrm>
        <a:off x="1872082" y="2996350"/>
        <a:ext cx="6177276" cy="789099"/>
      </dsp:txXfrm>
    </dsp:sp>
    <dsp:sp modelId="{9F8D6A15-F8EB-4197-AE84-3F51188F855E}">
      <dsp:nvSpPr>
        <dsp:cNvPr id="0" name=""/>
        <dsp:cNvSpPr/>
      </dsp:nvSpPr>
      <dsp:spPr>
        <a:xfrm>
          <a:off x="6845299" y="641985"/>
          <a:ext cx="544830" cy="54483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967886" y="641985"/>
        <a:ext cx="299656" cy="409985"/>
      </dsp:txXfrm>
    </dsp:sp>
    <dsp:sp modelId="{68F73C04-ED51-409E-AB26-AB440421E111}">
      <dsp:nvSpPr>
        <dsp:cNvPr id="0" name=""/>
        <dsp:cNvSpPr/>
      </dsp:nvSpPr>
      <dsp:spPr>
        <a:xfrm>
          <a:off x="7464222" y="1632584"/>
          <a:ext cx="544830" cy="544830"/>
        </a:xfrm>
        <a:prstGeom prst="downArrow">
          <a:avLst>
            <a:gd name="adj1" fmla="val 55000"/>
            <a:gd name="adj2" fmla="val 45000"/>
          </a:avLst>
        </a:prstGeom>
        <a:solidFill>
          <a:schemeClr val="accent2">
            <a:tint val="40000"/>
            <a:alpha val="90000"/>
            <a:hueOff val="-424613"/>
            <a:satOff val="-37673"/>
            <a:lumOff val="-488"/>
            <a:alphaOff val="0"/>
          </a:schemeClr>
        </a:solidFill>
        <a:ln w="12700" cap="flat" cmpd="sng" algn="ctr">
          <a:solidFill>
            <a:schemeClr val="accent2">
              <a:tint val="40000"/>
              <a:alpha val="90000"/>
              <a:hueOff val="-424613"/>
              <a:satOff val="-37673"/>
              <a:lumOff val="-4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586809" y="1632584"/>
        <a:ext cx="299656" cy="409985"/>
      </dsp:txXfrm>
    </dsp:sp>
    <dsp:sp modelId="{176F3DD7-DDFC-4E3B-BE8E-7C505628C95D}">
      <dsp:nvSpPr>
        <dsp:cNvPr id="0" name=""/>
        <dsp:cNvSpPr/>
      </dsp:nvSpPr>
      <dsp:spPr>
        <a:xfrm>
          <a:off x="8073908" y="2623185"/>
          <a:ext cx="544830" cy="544830"/>
        </a:xfrm>
        <a:prstGeom prst="downArrow">
          <a:avLst>
            <a:gd name="adj1" fmla="val 55000"/>
            <a:gd name="adj2" fmla="val 45000"/>
          </a:avLst>
        </a:prstGeom>
        <a:solidFill>
          <a:schemeClr val="accent2">
            <a:tint val="40000"/>
            <a:alpha val="90000"/>
            <a:hueOff val="-849226"/>
            <a:satOff val="-75346"/>
            <a:lumOff val="-977"/>
            <a:alphaOff val="0"/>
          </a:schemeClr>
        </a:solidFill>
        <a:ln w="12700" cap="flat" cmpd="sng" algn="ctr">
          <a:solidFill>
            <a:schemeClr val="accent2">
              <a:tint val="40000"/>
              <a:alpha val="90000"/>
              <a:hueOff val="-849226"/>
              <a:satOff val="-75346"/>
              <a:lumOff val="-9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196495" y="2623185"/>
        <a:ext cx="299656" cy="409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9DBC3-0D69-427E-8F27-F4C6E5597F59}">
      <dsp:nvSpPr>
        <dsp:cNvPr id="0" name=""/>
        <dsp:cNvSpPr/>
      </dsp:nvSpPr>
      <dsp:spPr>
        <a:xfrm>
          <a:off x="2351108" y="460978"/>
          <a:ext cx="356881" cy="91440"/>
        </a:xfrm>
        <a:custGeom>
          <a:avLst/>
          <a:gdLst/>
          <a:ahLst/>
          <a:cxnLst/>
          <a:rect l="0" t="0" r="0" b="0"/>
          <a:pathLst>
            <a:path>
              <a:moveTo>
                <a:pt x="0" y="45720"/>
              </a:moveTo>
              <a:lnTo>
                <a:pt x="3568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9862" y="504761"/>
        <a:ext cx="19374" cy="3874"/>
      </dsp:txXfrm>
    </dsp:sp>
    <dsp:sp modelId="{D143036C-2DE6-4482-90B5-4E3DC451A001}">
      <dsp:nvSpPr>
        <dsp:cNvPr id="0" name=""/>
        <dsp:cNvSpPr/>
      </dsp:nvSpPr>
      <dsp:spPr>
        <a:xfrm>
          <a:off x="668208" y="1288"/>
          <a:ext cx="1684700" cy="1010820"/>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2" tIns="86653" rIns="82552" bIns="86653" numCol="1" spcCol="1270" anchor="ctr" anchorCtr="0">
          <a:noAutofit/>
        </a:bodyPr>
        <a:lstStyle/>
        <a:p>
          <a:pPr marL="0" lvl="0" indent="0" algn="ctr" defTabSz="577850">
            <a:lnSpc>
              <a:spcPct val="90000"/>
            </a:lnSpc>
            <a:spcBef>
              <a:spcPct val="0"/>
            </a:spcBef>
            <a:spcAft>
              <a:spcPct val="35000"/>
            </a:spcAft>
            <a:buNone/>
          </a:pPr>
          <a:r>
            <a:rPr lang="en-US" sz="1300" kern="1200"/>
            <a:t>Structure</a:t>
          </a:r>
        </a:p>
      </dsp:txBody>
      <dsp:txXfrm>
        <a:off x="668208" y="1288"/>
        <a:ext cx="1684700" cy="1010820"/>
      </dsp:txXfrm>
    </dsp:sp>
    <dsp:sp modelId="{AC6E6225-8E07-4593-B28C-F59E16DB5914}">
      <dsp:nvSpPr>
        <dsp:cNvPr id="0" name=""/>
        <dsp:cNvSpPr/>
      </dsp:nvSpPr>
      <dsp:spPr>
        <a:xfrm>
          <a:off x="4423290" y="460978"/>
          <a:ext cx="356881" cy="91440"/>
        </a:xfrm>
        <a:custGeom>
          <a:avLst/>
          <a:gdLst/>
          <a:ahLst/>
          <a:cxnLst/>
          <a:rect l="0" t="0" r="0" b="0"/>
          <a:pathLst>
            <a:path>
              <a:moveTo>
                <a:pt x="0" y="45720"/>
              </a:moveTo>
              <a:lnTo>
                <a:pt x="3568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92043" y="504761"/>
        <a:ext cx="19374" cy="3874"/>
      </dsp:txXfrm>
    </dsp:sp>
    <dsp:sp modelId="{C29657C1-CEE4-47BA-AB51-7BE7C5EB9069}">
      <dsp:nvSpPr>
        <dsp:cNvPr id="0" name=""/>
        <dsp:cNvSpPr/>
      </dsp:nvSpPr>
      <dsp:spPr>
        <a:xfrm>
          <a:off x="2740389" y="1288"/>
          <a:ext cx="1684700" cy="1010820"/>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2" tIns="86653" rIns="82552" bIns="86653" numCol="1" spcCol="1270" anchor="ctr" anchorCtr="0">
          <a:noAutofit/>
        </a:bodyPr>
        <a:lstStyle/>
        <a:p>
          <a:pPr marL="0" lvl="0" indent="0" algn="ctr" defTabSz="577850">
            <a:lnSpc>
              <a:spcPct val="90000"/>
            </a:lnSpc>
            <a:spcBef>
              <a:spcPct val="0"/>
            </a:spcBef>
            <a:spcAft>
              <a:spcPct val="35000"/>
            </a:spcAft>
            <a:buNone/>
          </a:pPr>
          <a:r>
            <a:rPr lang="en-US" sz="1300" b="1" kern="1200"/>
            <a:t>Composed of layers of neurons, including input, hidden, and output layers</a:t>
          </a:r>
          <a:endParaRPr lang="en-US" sz="1300" kern="1200"/>
        </a:p>
      </dsp:txBody>
      <dsp:txXfrm>
        <a:off x="2740389" y="1288"/>
        <a:ext cx="1684700" cy="1010820"/>
      </dsp:txXfrm>
    </dsp:sp>
    <dsp:sp modelId="{8B9381C5-CE3A-4874-9266-36F92CAF23FE}">
      <dsp:nvSpPr>
        <dsp:cNvPr id="0" name=""/>
        <dsp:cNvSpPr/>
      </dsp:nvSpPr>
      <dsp:spPr>
        <a:xfrm>
          <a:off x="6495472" y="460978"/>
          <a:ext cx="356881" cy="91440"/>
        </a:xfrm>
        <a:custGeom>
          <a:avLst/>
          <a:gdLst/>
          <a:ahLst/>
          <a:cxnLst/>
          <a:rect l="0" t="0" r="0" b="0"/>
          <a:pathLst>
            <a:path>
              <a:moveTo>
                <a:pt x="0" y="45720"/>
              </a:moveTo>
              <a:lnTo>
                <a:pt x="35688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64225" y="504761"/>
        <a:ext cx="19374" cy="3874"/>
      </dsp:txXfrm>
    </dsp:sp>
    <dsp:sp modelId="{CB4C617C-DBE3-4488-B363-860F25278D61}">
      <dsp:nvSpPr>
        <dsp:cNvPr id="0" name=""/>
        <dsp:cNvSpPr/>
      </dsp:nvSpPr>
      <dsp:spPr>
        <a:xfrm>
          <a:off x="4812571" y="1288"/>
          <a:ext cx="1684700" cy="1010820"/>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2" tIns="86653" rIns="82552" bIns="86653" numCol="1" spcCol="1270" anchor="ctr" anchorCtr="0">
          <a:noAutofit/>
        </a:bodyPr>
        <a:lstStyle/>
        <a:p>
          <a:pPr marL="0" lvl="0" indent="0" algn="ctr" defTabSz="577850">
            <a:lnSpc>
              <a:spcPct val="90000"/>
            </a:lnSpc>
            <a:spcBef>
              <a:spcPct val="0"/>
            </a:spcBef>
            <a:spcAft>
              <a:spcPct val="35000"/>
            </a:spcAft>
            <a:buNone/>
          </a:pPr>
          <a:r>
            <a:rPr lang="en-US" sz="1300" b="1" kern="1200"/>
            <a:t>Each neuron receives inputs, processes them, and passes on the output</a:t>
          </a:r>
          <a:endParaRPr lang="en-US" sz="1300" kern="1200"/>
        </a:p>
      </dsp:txBody>
      <dsp:txXfrm>
        <a:off x="4812571" y="1288"/>
        <a:ext cx="1684700" cy="1010820"/>
      </dsp:txXfrm>
    </dsp:sp>
    <dsp:sp modelId="{7B024B7C-EC69-487B-B313-BD57B5DF4FCD}">
      <dsp:nvSpPr>
        <dsp:cNvPr id="0" name=""/>
        <dsp:cNvSpPr/>
      </dsp:nvSpPr>
      <dsp:spPr>
        <a:xfrm>
          <a:off x="1510558" y="1010308"/>
          <a:ext cx="6216545" cy="356881"/>
        </a:xfrm>
        <a:custGeom>
          <a:avLst/>
          <a:gdLst/>
          <a:ahLst/>
          <a:cxnLst/>
          <a:rect l="0" t="0" r="0" b="0"/>
          <a:pathLst>
            <a:path>
              <a:moveTo>
                <a:pt x="6216545" y="0"/>
              </a:moveTo>
              <a:lnTo>
                <a:pt x="6216545" y="195540"/>
              </a:lnTo>
              <a:lnTo>
                <a:pt x="0" y="195540"/>
              </a:lnTo>
              <a:lnTo>
                <a:pt x="0" y="35688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3115" y="1186811"/>
        <a:ext cx="311430" cy="3874"/>
      </dsp:txXfrm>
    </dsp:sp>
    <dsp:sp modelId="{538BC23A-79F1-4F27-80D6-0002BA5080DB}">
      <dsp:nvSpPr>
        <dsp:cNvPr id="0" name=""/>
        <dsp:cNvSpPr/>
      </dsp:nvSpPr>
      <dsp:spPr>
        <a:xfrm>
          <a:off x="6884753" y="1288"/>
          <a:ext cx="1684700" cy="1010820"/>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2" tIns="86653" rIns="82552" bIns="86653" numCol="1" spcCol="1270" anchor="ctr" anchorCtr="0">
          <a:noAutofit/>
        </a:bodyPr>
        <a:lstStyle/>
        <a:p>
          <a:pPr marL="0" lvl="0" indent="0" algn="ctr" defTabSz="577850">
            <a:lnSpc>
              <a:spcPct val="90000"/>
            </a:lnSpc>
            <a:spcBef>
              <a:spcPct val="0"/>
            </a:spcBef>
            <a:spcAft>
              <a:spcPct val="35000"/>
            </a:spcAft>
            <a:buNone/>
          </a:pPr>
          <a:r>
            <a:rPr lang="en-US" sz="1300" kern="1200"/>
            <a:t>Types</a:t>
          </a:r>
        </a:p>
      </dsp:txBody>
      <dsp:txXfrm>
        <a:off x="6884753" y="1288"/>
        <a:ext cx="1684700" cy="1010820"/>
      </dsp:txXfrm>
    </dsp:sp>
    <dsp:sp modelId="{0652E854-655C-49CF-957B-58BF9309B1AD}">
      <dsp:nvSpPr>
        <dsp:cNvPr id="0" name=""/>
        <dsp:cNvSpPr/>
      </dsp:nvSpPr>
      <dsp:spPr>
        <a:xfrm>
          <a:off x="2351108" y="1859279"/>
          <a:ext cx="356881" cy="91440"/>
        </a:xfrm>
        <a:custGeom>
          <a:avLst/>
          <a:gdLst/>
          <a:ahLst/>
          <a:cxnLst/>
          <a:rect l="0" t="0" r="0" b="0"/>
          <a:pathLst>
            <a:path>
              <a:moveTo>
                <a:pt x="0" y="45720"/>
              </a:moveTo>
              <a:lnTo>
                <a:pt x="3568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9862" y="1903062"/>
        <a:ext cx="19374" cy="3874"/>
      </dsp:txXfrm>
    </dsp:sp>
    <dsp:sp modelId="{A335456A-6372-4F39-A4FE-D0ECB2324747}">
      <dsp:nvSpPr>
        <dsp:cNvPr id="0" name=""/>
        <dsp:cNvSpPr/>
      </dsp:nvSpPr>
      <dsp:spPr>
        <a:xfrm>
          <a:off x="668208" y="1399589"/>
          <a:ext cx="1684700" cy="1010820"/>
        </a:xfrm>
        <a:prstGeom prst="rect">
          <a:avLst/>
        </a:prstGeom>
        <a:solidFill>
          <a:schemeClr val="accent6">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2" tIns="86653" rIns="82552" bIns="86653" numCol="1" spcCol="1270" anchor="ctr" anchorCtr="0">
          <a:noAutofit/>
        </a:bodyPr>
        <a:lstStyle/>
        <a:p>
          <a:pPr marL="0" lvl="0" indent="0" algn="ctr" defTabSz="577850">
            <a:lnSpc>
              <a:spcPct val="90000"/>
            </a:lnSpc>
            <a:spcBef>
              <a:spcPct val="0"/>
            </a:spcBef>
            <a:spcAft>
              <a:spcPct val="35000"/>
            </a:spcAft>
            <a:buNone/>
          </a:pPr>
          <a:r>
            <a:rPr lang="en-US" sz="1300" b="1" kern="1200"/>
            <a:t>Feedforward Neural Networks</a:t>
          </a:r>
          <a:endParaRPr lang="en-US" sz="1300" kern="1200"/>
        </a:p>
      </dsp:txBody>
      <dsp:txXfrm>
        <a:off x="668208" y="1399589"/>
        <a:ext cx="1684700" cy="1010820"/>
      </dsp:txXfrm>
    </dsp:sp>
    <dsp:sp modelId="{6F79D760-63C7-48D9-9961-66EC9755CCAB}">
      <dsp:nvSpPr>
        <dsp:cNvPr id="0" name=""/>
        <dsp:cNvSpPr/>
      </dsp:nvSpPr>
      <dsp:spPr>
        <a:xfrm>
          <a:off x="4423290" y="1859279"/>
          <a:ext cx="356881" cy="91440"/>
        </a:xfrm>
        <a:custGeom>
          <a:avLst/>
          <a:gdLst/>
          <a:ahLst/>
          <a:cxnLst/>
          <a:rect l="0" t="0" r="0" b="0"/>
          <a:pathLst>
            <a:path>
              <a:moveTo>
                <a:pt x="0" y="45720"/>
              </a:moveTo>
              <a:lnTo>
                <a:pt x="3568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92043" y="1903062"/>
        <a:ext cx="19374" cy="3874"/>
      </dsp:txXfrm>
    </dsp:sp>
    <dsp:sp modelId="{5742C0A5-9BC9-4AED-8986-55132729AFB4}">
      <dsp:nvSpPr>
        <dsp:cNvPr id="0" name=""/>
        <dsp:cNvSpPr/>
      </dsp:nvSpPr>
      <dsp:spPr>
        <a:xfrm>
          <a:off x="2740389" y="1399589"/>
          <a:ext cx="1684700" cy="1010820"/>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2" tIns="86653" rIns="82552" bIns="86653" numCol="1" spcCol="1270" anchor="ctr" anchorCtr="0">
          <a:noAutofit/>
        </a:bodyPr>
        <a:lstStyle/>
        <a:p>
          <a:pPr marL="0" lvl="0" indent="0" algn="ctr" defTabSz="577850">
            <a:lnSpc>
              <a:spcPct val="90000"/>
            </a:lnSpc>
            <a:spcBef>
              <a:spcPct val="0"/>
            </a:spcBef>
            <a:spcAft>
              <a:spcPct val="35000"/>
            </a:spcAft>
            <a:buNone/>
          </a:pPr>
          <a:r>
            <a:rPr lang="en-US" sz="1300" b="1" kern="1200"/>
            <a:t>Convolutional Neural Networks</a:t>
          </a:r>
          <a:endParaRPr lang="en-US" sz="1300" kern="1200"/>
        </a:p>
      </dsp:txBody>
      <dsp:txXfrm>
        <a:off x="2740389" y="1399589"/>
        <a:ext cx="1684700" cy="1010820"/>
      </dsp:txXfrm>
    </dsp:sp>
    <dsp:sp modelId="{911A91FC-9788-466A-8A9E-7AF6C14F8B16}">
      <dsp:nvSpPr>
        <dsp:cNvPr id="0" name=""/>
        <dsp:cNvSpPr/>
      </dsp:nvSpPr>
      <dsp:spPr>
        <a:xfrm>
          <a:off x="6495472" y="1859279"/>
          <a:ext cx="356881" cy="91440"/>
        </a:xfrm>
        <a:custGeom>
          <a:avLst/>
          <a:gdLst/>
          <a:ahLst/>
          <a:cxnLst/>
          <a:rect l="0" t="0" r="0" b="0"/>
          <a:pathLst>
            <a:path>
              <a:moveTo>
                <a:pt x="0" y="45720"/>
              </a:moveTo>
              <a:lnTo>
                <a:pt x="3568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64225" y="1903062"/>
        <a:ext cx="19374" cy="3874"/>
      </dsp:txXfrm>
    </dsp:sp>
    <dsp:sp modelId="{6545730E-2715-4375-8D57-2328ECA09195}">
      <dsp:nvSpPr>
        <dsp:cNvPr id="0" name=""/>
        <dsp:cNvSpPr/>
      </dsp:nvSpPr>
      <dsp:spPr>
        <a:xfrm>
          <a:off x="4812571" y="1399589"/>
          <a:ext cx="1684700" cy="1010820"/>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2" tIns="86653" rIns="82552" bIns="86653" numCol="1" spcCol="1270" anchor="ctr" anchorCtr="0">
          <a:noAutofit/>
        </a:bodyPr>
        <a:lstStyle/>
        <a:p>
          <a:pPr marL="0" lvl="0" indent="0" algn="ctr" defTabSz="577850">
            <a:lnSpc>
              <a:spcPct val="90000"/>
            </a:lnSpc>
            <a:spcBef>
              <a:spcPct val="0"/>
            </a:spcBef>
            <a:spcAft>
              <a:spcPct val="35000"/>
            </a:spcAft>
            <a:buNone/>
          </a:pPr>
          <a:r>
            <a:rPr lang="en-US" sz="1300" b="1" kern="1200"/>
            <a:t>Recurrent Neural Networks</a:t>
          </a:r>
          <a:endParaRPr lang="en-US" sz="1300" kern="1200"/>
        </a:p>
      </dsp:txBody>
      <dsp:txXfrm>
        <a:off x="4812571" y="1399589"/>
        <a:ext cx="1684700" cy="1010820"/>
      </dsp:txXfrm>
    </dsp:sp>
    <dsp:sp modelId="{58A8919B-5EB4-4A63-BA4C-458837264FD1}">
      <dsp:nvSpPr>
        <dsp:cNvPr id="0" name=""/>
        <dsp:cNvSpPr/>
      </dsp:nvSpPr>
      <dsp:spPr>
        <a:xfrm>
          <a:off x="1510558" y="2408610"/>
          <a:ext cx="6216545" cy="356881"/>
        </a:xfrm>
        <a:custGeom>
          <a:avLst/>
          <a:gdLst/>
          <a:ahLst/>
          <a:cxnLst/>
          <a:rect l="0" t="0" r="0" b="0"/>
          <a:pathLst>
            <a:path>
              <a:moveTo>
                <a:pt x="6216545" y="0"/>
              </a:moveTo>
              <a:lnTo>
                <a:pt x="6216545" y="195540"/>
              </a:lnTo>
              <a:lnTo>
                <a:pt x="0" y="195540"/>
              </a:lnTo>
              <a:lnTo>
                <a:pt x="0" y="356881"/>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3115" y="2585113"/>
        <a:ext cx="311430" cy="3874"/>
      </dsp:txXfrm>
    </dsp:sp>
    <dsp:sp modelId="{B6B1AE62-92B4-4AF0-8D88-357170CEB54C}">
      <dsp:nvSpPr>
        <dsp:cNvPr id="0" name=""/>
        <dsp:cNvSpPr/>
      </dsp:nvSpPr>
      <dsp:spPr>
        <a:xfrm>
          <a:off x="6884753" y="1399589"/>
          <a:ext cx="1684700" cy="1010820"/>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2" tIns="86653" rIns="82552" bIns="86653" numCol="1" spcCol="1270" anchor="ctr" anchorCtr="0">
          <a:noAutofit/>
        </a:bodyPr>
        <a:lstStyle/>
        <a:p>
          <a:pPr marL="0" lvl="0" indent="0" algn="ctr" defTabSz="577850">
            <a:lnSpc>
              <a:spcPct val="90000"/>
            </a:lnSpc>
            <a:spcBef>
              <a:spcPct val="0"/>
            </a:spcBef>
            <a:spcAft>
              <a:spcPct val="35000"/>
            </a:spcAft>
            <a:buNone/>
          </a:pPr>
          <a:r>
            <a:rPr lang="en-US" sz="1300" kern="1200"/>
            <a:t>Activation Functions</a:t>
          </a:r>
        </a:p>
      </dsp:txBody>
      <dsp:txXfrm>
        <a:off x="6884753" y="1399589"/>
        <a:ext cx="1684700" cy="1010820"/>
      </dsp:txXfrm>
    </dsp:sp>
    <dsp:sp modelId="{F224C217-A81A-4A83-BBC0-6DC1AD6DBD26}">
      <dsp:nvSpPr>
        <dsp:cNvPr id="0" name=""/>
        <dsp:cNvSpPr/>
      </dsp:nvSpPr>
      <dsp:spPr>
        <a:xfrm>
          <a:off x="668208" y="2797891"/>
          <a:ext cx="1684700" cy="1010820"/>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2" tIns="86653" rIns="82552" bIns="86653" numCol="1" spcCol="1270" anchor="ctr" anchorCtr="0">
          <a:noAutofit/>
        </a:bodyPr>
        <a:lstStyle/>
        <a:p>
          <a:pPr marL="0" lvl="0" indent="0" algn="ctr" defTabSz="577850">
            <a:lnSpc>
              <a:spcPct val="90000"/>
            </a:lnSpc>
            <a:spcBef>
              <a:spcPct val="0"/>
            </a:spcBef>
            <a:spcAft>
              <a:spcPct val="35000"/>
            </a:spcAft>
            <a:buNone/>
          </a:pPr>
          <a:r>
            <a:rPr lang="en-US" sz="1300" b="1" kern="1200"/>
            <a:t>Examples include Sigmoid, Tanh, ReLU</a:t>
          </a:r>
          <a:endParaRPr lang="en-US" sz="1300" kern="1200"/>
        </a:p>
      </dsp:txBody>
      <dsp:txXfrm>
        <a:off x="668208" y="2797891"/>
        <a:ext cx="1684700" cy="10108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4/13/2026</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703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4/13/2026</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74675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4/13/2026</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7111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4/13/2026</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67689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4/13/2026</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6082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4/13/2026</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01868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4/13/2026</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55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4/13/2026</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72848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4/13/2026</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07799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4/13/2026</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41799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4/13/2026</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232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4/13/2026</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42705038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
          <p15:clr>
            <a:srgbClr val="F26B43"/>
          </p15:clr>
        </p15:guide>
        <p15:guide id="2" pos="3840">
          <p15:clr>
            <a:srgbClr val="F26B43"/>
          </p15:clr>
        </p15:guide>
        <p15:guide id="3" pos="7200">
          <p15:clr>
            <a:srgbClr val="F26B43"/>
          </p15:clr>
        </p15:guide>
        <p15:guide id="4" pos="6720">
          <p15:clr>
            <a:srgbClr val="F26B43"/>
          </p15:clr>
        </p15:guide>
        <p15:guide id="16" pos="480">
          <p15:clr>
            <a:srgbClr val="F26B43"/>
          </p15:clr>
        </p15:guide>
        <p15:guide id="23" orient="horz"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rajasegar.deviantart.com/art/The-Neural-Network2-177904574"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cherlund.blogspot.com/2018/11/the-history-evolution-and-growth-of.html"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524000" y="762001"/>
            <a:ext cx="9144000" cy="869092"/>
          </a:xfrm>
        </p:spPr>
        <p:txBody>
          <a:bodyPr>
            <a:normAutofit/>
          </a:bodyPr>
          <a:lstStyle/>
          <a:p>
            <a:pPr algn="ctr"/>
            <a:r>
              <a:rPr lang="en-US" b="0" dirty="0"/>
              <a:t>Machine learning and AI</a:t>
            </a:r>
          </a:p>
        </p:txBody>
      </p:sp>
      <p:graphicFrame>
        <p:nvGraphicFramePr>
          <p:cNvPr id="6" name="Content Placeholder">
            <a:extLst>
              <a:ext uri="{FF2B5EF4-FFF2-40B4-BE49-F238E27FC236}">
                <a16:creationId xmlns:a16="http://schemas.microsoft.com/office/drawing/2014/main" id="{78C2516D-6B2A-FDDD-9F43-8BF2E5D16D17}"/>
              </a:ext>
            </a:extLst>
          </p:cNvPr>
          <p:cNvGraphicFramePr>
            <a:graphicFrameLocks noGrp="1"/>
          </p:cNvGraphicFramePr>
          <p:nvPr>
            <p:ph idx="1"/>
            <p:extLst>
              <p:ext uri="{D42A27DB-BD31-4B8C-83A1-F6EECF244321}">
                <p14:modId xmlns:p14="http://schemas.microsoft.com/office/powerpoint/2010/main" val="2943097545"/>
              </p:ext>
            </p:extLst>
          </p:nvPr>
        </p:nvGraphicFramePr>
        <p:xfrm>
          <a:off x="1430338" y="2286000"/>
          <a:ext cx="9237662"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742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524000" y="762001"/>
            <a:ext cx="9144000" cy="869092"/>
          </a:xfrm>
        </p:spPr>
        <p:txBody>
          <a:bodyPr>
            <a:normAutofit/>
          </a:bodyPr>
          <a:lstStyle/>
          <a:p>
            <a:pPr algn="ctr"/>
            <a:r>
              <a:rPr lang="en-US" dirty="0"/>
              <a:t>Neural Networks Basics</a:t>
            </a:r>
          </a:p>
        </p:txBody>
      </p:sp>
      <p:graphicFrame>
        <p:nvGraphicFramePr>
          <p:cNvPr id="6" name="Content Placeholder">
            <a:extLst>
              <a:ext uri="{FF2B5EF4-FFF2-40B4-BE49-F238E27FC236}">
                <a16:creationId xmlns:a16="http://schemas.microsoft.com/office/drawing/2014/main" id="{B46F5158-5C9A-E42C-7C60-9911E6893CB6}"/>
              </a:ext>
            </a:extLst>
          </p:cNvPr>
          <p:cNvGraphicFramePr>
            <a:graphicFrameLocks noGrp="1"/>
          </p:cNvGraphicFramePr>
          <p:nvPr>
            <p:ph idx="1"/>
            <p:extLst>
              <p:ext uri="{D42A27DB-BD31-4B8C-83A1-F6EECF244321}">
                <p14:modId xmlns:p14="http://schemas.microsoft.com/office/powerpoint/2010/main" val="462931432"/>
              </p:ext>
            </p:extLst>
          </p:nvPr>
        </p:nvGraphicFramePr>
        <p:xfrm>
          <a:off x="1430338" y="2286000"/>
          <a:ext cx="9237662"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1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eb of wires connecting pins">
            <a:extLst>
              <a:ext uri="{FF2B5EF4-FFF2-40B4-BE49-F238E27FC236}">
                <a16:creationId xmlns:a16="http://schemas.microsoft.com/office/drawing/2014/main" id="{7DC44CBF-A49D-C738-93C7-3301BC32959D}"/>
              </a:ext>
            </a:extLst>
          </p:cNvPr>
          <p:cNvPicPr>
            <a:picLocks noChangeAspect="1"/>
          </p:cNvPicPr>
          <p:nvPr/>
        </p:nvPicPr>
        <p:blipFill>
          <a:blip r:embed="rId2">
            <a:alphaModFix amt="50000"/>
          </a:blip>
          <a:srcRect l="13505" r="27161" b="-1"/>
          <a:stretch/>
        </p:blipFill>
        <p:spPr>
          <a:xfrm>
            <a:off x="20" y="10"/>
            <a:ext cx="6095979" cy="6857990"/>
          </a:xfrm>
          <a:prstGeom prst="rect">
            <a:avLst/>
          </a:prstGeom>
        </p:spPr>
      </p:pic>
      <p:sp>
        <p:nvSpPr>
          <p:cNvPr id="2" name="Title 1">
            <a:extLst>
              <a:ext uri="{FF2B5EF4-FFF2-40B4-BE49-F238E27FC236}">
                <a16:creationId xmlns:a16="http://schemas.microsoft.com/office/drawing/2014/main" id="{F26A95C4-7BE2-6C2E-E737-ABD9A74459E4}"/>
              </a:ext>
            </a:extLst>
          </p:cNvPr>
          <p:cNvSpPr>
            <a:spLocks noGrp="1"/>
          </p:cNvSpPr>
          <p:nvPr>
            <p:ph type="title"/>
          </p:nvPr>
        </p:nvSpPr>
        <p:spPr>
          <a:xfrm>
            <a:off x="1028700" y="1025718"/>
            <a:ext cx="4057650" cy="4770783"/>
          </a:xfrm>
        </p:spPr>
        <p:txBody>
          <a:bodyPr anchor="ctr">
            <a:normAutofit/>
          </a:bodyPr>
          <a:lstStyle/>
          <a:p>
            <a:pPr algn="ctr"/>
            <a:r>
              <a:rPr lang="en-US">
                <a:solidFill>
                  <a:srgbClr val="FFFFFF"/>
                </a:solidFill>
              </a:rPr>
              <a:t>Training Neural networks</a:t>
            </a:r>
          </a:p>
        </p:txBody>
      </p:sp>
      <p:sp>
        <p:nvSpPr>
          <p:cNvPr id="3" name="Content Placeholder 2">
            <a:extLst>
              <a:ext uri="{FF2B5EF4-FFF2-40B4-BE49-F238E27FC236}">
                <a16:creationId xmlns:a16="http://schemas.microsoft.com/office/drawing/2014/main" id="{C3704A44-A70C-942C-406C-8379E7CFE40B}"/>
              </a:ext>
            </a:extLst>
          </p:cNvPr>
          <p:cNvSpPr>
            <a:spLocks noGrp="1"/>
          </p:cNvSpPr>
          <p:nvPr>
            <p:ph idx="1"/>
          </p:nvPr>
        </p:nvSpPr>
        <p:spPr>
          <a:xfrm>
            <a:off x="7179972" y="762000"/>
            <a:ext cx="3825025" cy="5334000"/>
          </a:xfrm>
        </p:spPr>
        <p:txBody>
          <a:bodyPr anchor="ctr">
            <a:normAutofit/>
          </a:bodyPr>
          <a:lstStyle/>
          <a:p>
            <a:pPr algn="just"/>
            <a:r>
              <a:rPr lang="en-US" dirty="0"/>
              <a:t>Forward Propagation: Data flows from input to output, producing predictions</a:t>
            </a:r>
          </a:p>
          <a:p>
            <a:pPr algn="just"/>
            <a:r>
              <a:rPr lang="en-US" dirty="0"/>
              <a:t>Loss function: Measures the error between predictions and actual results</a:t>
            </a:r>
          </a:p>
          <a:p>
            <a:pPr algn="just"/>
            <a:r>
              <a:rPr lang="en-US" dirty="0"/>
              <a:t>Backpropagation: Adjust weights to minimize errors, using the chain rule of calculus</a:t>
            </a:r>
          </a:p>
        </p:txBody>
      </p:sp>
    </p:spTree>
    <p:extLst>
      <p:ext uri="{BB962C8B-B14F-4D97-AF65-F5344CB8AC3E}">
        <p14:creationId xmlns:p14="http://schemas.microsoft.com/office/powerpoint/2010/main" val="9864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lue blocks and networks technology background">
            <a:extLst>
              <a:ext uri="{FF2B5EF4-FFF2-40B4-BE49-F238E27FC236}">
                <a16:creationId xmlns:a16="http://schemas.microsoft.com/office/drawing/2014/main" id="{5CCB906E-2CA2-87F7-E8FA-4F99E6FDFFA1}"/>
              </a:ext>
            </a:extLst>
          </p:cNvPr>
          <p:cNvPicPr>
            <a:picLocks noChangeAspect="1"/>
          </p:cNvPicPr>
          <p:nvPr/>
        </p:nvPicPr>
        <p:blipFill rotWithShape="1">
          <a:blip r:embed="rId2">
            <a:alphaModFix amt="50000"/>
          </a:blip>
          <a:srcRect r="-2" b="-438"/>
          <a:stretch/>
        </p:blipFill>
        <p:spPr>
          <a:xfrm>
            <a:off x="20" y="10"/>
            <a:ext cx="12191980" cy="6857990"/>
          </a:xfrm>
          <a:prstGeom prst="rect">
            <a:avLst/>
          </a:prstGeom>
        </p:spPr>
      </p:pic>
      <p:sp>
        <p:nvSpPr>
          <p:cNvPr id="2" name="Title"/>
          <p:cNvSpPr>
            <a:spLocks noGrp="1"/>
          </p:cNvSpPr>
          <p:nvPr>
            <p:ph type="ctrTitle"/>
          </p:nvPr>
        </p:nvSpPr>
        <p:spPr>
          <a:xfrm>
            <a:off x="1523999" y="1524000"/>
            <a:ext cx="3216673" cy="3809999"/>
          </a:xfrm>
        </p:spPr>
        <p:txBody>
          <a:bodyPr anchor="ctr">
            <a:normAutofit/>
          </a:bodyPr>
          <a:lstStyle/>
          <a:p>
            <a:pPr algn="ctr"/>
            <a:r>
              <a:rPr lang="en-US" sz="2000" dirty="0">
                <a:solidFill>
                  <a:srgbClr val="FFFFFF"/>
                </a:solidFill>
              </a:rPr>
              <a:t>Convolutional Neural Networks</a:t>
            </a:r>
            <a:endParaRPr lang="en-US" sz="2400" dirty="0"/>
          </a:p>
        </p:txBody>
      </p:sp>
      <p:sp>
        <p:nvSpPr>
          <p:cNvPr id="3" name="Content Placeholder"/>
          <p:cNvSpPr>
            <a:spLocks noGrp="1"/>
          </p:cNvSpPr>
          <p:nvPr>
            <p:ph idx="1"/>
          </p:nvPr>
        </p:nvSpPr>
        <p:spPr>
          <a:xfrm>
            <a:off x="5334001" y="762000"/>
            <a:ext cx="5334000" cy="5334000"/>
          </a:xfrm>
        </p:spPr>
        <p:txBody>
          <a:bodyPr anchor="ctr">
            <a:normAutofit/>
          </a:bodyPr>
          <a:lstStyle/>
          <a:p>
            <a:pPr lvl="1" algn="just">
              <a:lnSpc>
                <a:spcPct val="120000"/>
              </a:lnSpc>
            </a:pPr>
            <a:r>
              <a:rPr lang="en-US" dirty="0">
                <a:solidFill>
                  <a:srgbClr val="FFFFFF"/>
                </a:solidFill>
              </a:rPr>
              <a:t>Convolutional Layers: Applying convolutional operations to extract features from the input data using filters/kernels</a:t>
            </a:r>
          </a:p>
          <a:p>
            <a:pPr lvl="1" algn="just">
              <a:lnSpc>
                <a:spcPct val="120000"/>
              </a:lnSpc>
            </a:pPr>
            <a:r>
              <a:rPr lang="en-US" dirty="0">
                <a:solidFill>
                  <a:srgbClr val="FFFFFF"/>
                </a:solidFill>
              </a:rPr>
              <a:t>Pooling Layers: Performing down-sampling to reduce the dimensionality and computational load</a:t>
            </a:r>
          </a:p>
          <a:p>
            <a:pPr lvl="1" algn="just">
              <a:lnSpc>
                <a:spcPct val="120000"/>
              </a:lnSpc>
            </a:pPr>
            <a:r>
              <a:rPr lang="en-US" dirty="0">
                <a:solidFill>
                  <a:srgbClr val="FFFFFF"/>
                </a:solidFill>
              </a:rPr>
              <a:t>Fully Connected Layers: Neurons have full connections to all activations in the previous layer, typically used in the final stages of the network</a:t>
            </a:r>
          </a:p>
          <a:p>
            <a:pPr lvl="0" algn="just">
              <a:lnSpc>
                <a:spcPct val="120000"/>
              </a:lnSpc>
            </a:pPr>
            <a:r>
              <a:rPr lang="en-US" dirty="0">
                <a:solidFill>
                  <a:srgbClr val="FFFFFF"/>
                </a:solidFill>
              </a:rPr>
              <a:t>Applications</a:t>
            </a:r>
          </a:p>
          <a:p>
            <a:pPr lvl="1" algn="just">
              <a:lnSpc>
                <a:spcPct val="120000"/>
              </a:lnSpc>
            </a:pPr>
            <a:r>
              <a:rPr lang="en-US" dirty="0">
                <a:solidFill>
                  <a:srgbClr val="FFFFFF"/>
                </a:solidFill>
              </a:rPr>
              <a:t>Image Recognition: Used by systems like Google Images and Facebook's auto-tagging feature</a:t>
            </a:r>
          </a:p>
          <a:p>
            <a:pPr lvl="1" algn="just">
              <a:lnSpc>
                <a:spcPct val="120000"/>
              </a:lnSpc>
            </a:pPr>
            <a:r>
              <a:rPr lang="en-US" dirty="0">
                <a:solidFill>
                  <a:srgbClr val="FFFFFF"/>
                </a:solidFill>
              </a:rPr>
              <a:t>Video Analysis: Applied in surveillance and video content analysis</a:t>
            </a:r>
          </a:p>
          <a:p>
            <a:pPr lvl="1" algn="just">
              <a:lnSpc>
                <a:spcPct val="120000"/>
              </a:lnSpc>
            </a:pPr>
            <a:r>
              <a:rPr lang="en-US" dirty="0">
                <a:solidFill>
                  <a:srgbClr val="FFFFFF"/>
                </a:solidFill>
              </a:rPr>
              <a:t>Medical Imaging: Helps in detecting anomalies in X-rays, MRIs, and CT scans</a:t>
            </a:r>
          </a:p>
        </p:txBody>
      </p:sp>
    </p:spTree>
    <p:extLst>
      <p:ext uri="{BB962C8B-B14F-4D97-AF65-F5344CB8AC3E}">
        <p14:creationId xmlns:p14="http://schemas.microsoft.com/office/powerpoint/2010/main" val="2233962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avy 3D patterns">
            <a:extLst>
              <a:ext uri="{FF2B5EF4-FFF2-40B4-BE49-F238E27FC236}">
                <a16:creationId xmlns:a16="http://schemas.microsoft.com/office/drawing/2014/main" id="{BA25175D-6947-17A4-8E74-C16393B7BADF}"/>
              </a:ext>
            </a:extLst>
          </p:cNvPr>
          <p:cNvPicPr>
            <a:picLocks noChangeAspect="1"/>
          </p:cNvPicPr>
          <p:nvPr/>
        </p:nvPicPr>
        <p:blipFill rotWithShape="1">
          <a:blip r:embed="rId2">
            <a:alphaModFix amt="50000"/>
          </a:blip>
          <a:srcRect l="7173" r="33493" b="-1"/>
          <a:stretch/>
        </p:blipFill>
        <p:spPr>
          <a:xfrm>
            <a:off x="20" y="10"/>
            <a:ext cx="6095979" cy="6857990"/>
          </a:xfrm>
          <a:prstGeom prst="rect">
            <a:avLst/>
          </a:prstGeom>
        </p:spPr>
      </p:pic>
      <p:sp>
        <p:nvSpPr>
          <p:cNvPr id="2" name="Title"/>
          <p:cNvSpPr>
            <a:spLocks noGrp="1"/>
          </p:cNvSpPr>
          <p:nvPr>
            <p:ph type="ctrTitle"/>
          </p:nvPr>
        </p:nvSpPr>
        <p:spPr>
          <a:xfrm>
            <a:off x="1028700" y="1025718"/>
            <a:ext cx="4057650" cy="4770783"/>
          </a:xfrm>
        </p:spPr>
        <p:txBody>
          <a:bodyPr anchor="ctr">
            <a:normAutofit/>
          </a:bodyPr>
          <a:lstStyle/>
          <a:p>
            <a:pPr algn="ctr"/>
            <a:r>
              <a:rPr lang="en-US" dirty="0">
                <a:solidFill>
                  <a:srgbClr val="FFFFFF"/>
                </a:solidFill>
              </a:rPr>
              <a:t>Recurrent Neural Networks</a:t>
            </a:r>
            <a:r>
              <a:rPr lang="en-US" b="0" dirty="0">
                <a:solidFill>
                  <a:srgbClr val="FFFFFF"/>
                </a:solidFill>
                <a:ea typeface="+mj-lt"/>
                <a:cs typeface="+mj-lt"/>
              </a:rPr>
              <a:t>(RNNs)</a:t>
            </a:r>
            <a:endParaRPr lang="en-US" dirty="0">
              <a:solidFill>
                <a:srgbClr val="FFFFFF"/>
              </a:solidFill>
            </a:endParaRPr>
          </a:p>
        </p:txBody>
      </p:sp>
      <p:sp>
        <p:nvSpPr>
          <p:cNvPr id="21" name="Content Placeholder"/>
          <p:cNvSpPr>
            <a:spLocks noGrp="1"/>
          </p:cNvSpPr>
          <p:nvPr>
            <p:ph idx="1"/>
          </p:nvPr>
        </p:nvSpPr>
        <p:spPr>
          <a:xfrm>
            <a:off x="7179972" y="762000"/>
            <a:ext cx="3825025" cy="5334000"/>
          </a:xfrm>
        </p:spPr>
        <p:txBody>
          <a:bodyPr anchor="ctr">
            <a:normAutofit fontScale="92500" lnSpcReduction="10000"/>
          </a:bodyPr>
          <a:lstStyle/>
          <a:p>
            <a:pPr lvl="1" algn="just">
              <a:lnSpc>
                <a:spcPct val="120000"/>
              </a:lnSpc>
            </a:pPr>
            <a:r>
              <a:rPr lang="en-US" sz="1400" dirty="0"/>
              <a:t>Designed to recognize patterns in sequences of data, such as time series or natural language</a:t>
            </a:r>
          </a:p>
          <a:p>
            <a:pPr lvl="1" algn="just">
              <a:lnSpc>
                <a:spcPct val="120000"/>
              </a:lnSpc>
            </a:pPr>
            <a:r>
              <a:rPr lang="en-US" sz="1400" dirty="0"/>
              <a:t>Contains loops that allow information to be carried across neurons while processing sequential data</a:t>
            </a:r>
          </a:p>
          <a:p>
            <a:pPr lvl="0" algn="just">
              <a:lnSpc>
                <a:spcPct val="120000"/>
              </a:lnSpc>
            </a:pPr>
            <a:r>
              <a:rPr lang="en-US" sz="1400" dirty="0"/>
              <a:t>Variants</a:t>
            </a:r>
          </a:p>
          <a:p>
            <a:pPr lvl="1" algn="just">
              <a:lnSpc>
                <a:spcPct val="120000"/>
              </a:lnSpc>
            </a:pPr>
            <a:r>
              <a:rPr lang="en-US" sz="1400" dirty="0"/>
              <a:t>LSTM : Overcomes the limitations of vanilla RNNs by managing long-term dependencies more effectively</a:t>
            </a:r>
          </a:p>
          <a:p>
            <a:pPr lvl="1" algn="just">
              <a:lnSpc>
                <a:spcPct val="120000"/>
              </a:lnSpc>
            </a:pPr>
            <a:r>
              <a:rPr lang="en-US" sz="1400" dirty="0"/>
              <a:t>GRU : Like LSTM but with a simplified architecture, offering a good trade-off between performance and computational efficiency</a:t>
            </a:r>
          </a:p>
          <a:p>
            <a:pPr lvl="0" algn="just">
              <a:lnSpc>
                <a:spcPct val="120000"/>
              </a:lnSpc>
            </a:pPr>
            <a:r>
              <a:rPr lang="en-US" sz="1400" dirty="0"/>
              <a:t>Applications</a:t>
            </a:r>
          </a:p>
          <a:p>
            <a:pPr lvl="1" algn="just">
              <a:lnSpc>
                <a:spcPct val="120000"/>
              </a:lnSpc>
            </a:pPr>
            <a:r>
              <a:rPr lang="en-US" sz="1400" dirty="0"/>
              <a:t>Language Modeling: Used in predictive text, speech recognition, and translation services</a:t>
            </a:r>
          </a:p>
          <a:p>
            <a:pPr lvl="1" algn="just">
              <a:lnSpc>
                <a:spcPct val="120000"/>
              </a:lnSpc>
            </a:pPr>
            <a:r>
              <a:rPr lang="en-US" sz="1400" dirty="0"/>
              <a:t>Stock Market Prediction: Analyzing historical data to forecast future trends</a:t>
            </a:r>
          </a:p>
          <a:p>
            <a:pPr lvl="1" algn="just">
              <a:lnSpc>
                <a:spcPct val="120000"/>
              </a:lnSpc>
            </a:pPr>
            <a:r>
              <a:rPr lang="en-US" sz="1400" dirty="0"/>
              <a:t>Speech Recognition: Converts spoken language into text in applications like transcription services</a:t>
            </a:r>
          </a:p>
        </p:txBody>
      </p:sp>
    </p:spTree>
    <p:extLst>
      <p:ext uri="{BB962C8B-B14F-4D97-AF65-F5344CB8AC3E}">
        <p14:creationId xmlns:p14="http://schemas.microsoft.com/office/powerpoint/2010/main" val="4183625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5709097-1D5E-461B-A75A-2CB4E0B1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E7CE3D-756A-41A4-9B20-2A2FC3A1E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Open book">
            <a:extLst>
              <a:ext uri="{FF2B5EF4-FFF2-40B4-BE49-F238E27FC236}">
                <a16:creationId xmlns:a16="http://schemas.microsoft.com/office/drawing/2014/main" id="{B6DF37D3-174D-E6FE-980F-53E78CD2A792}"/>
              </a:ext>
            </a:extLst>
          </p:cNvPr>
          <p:cNvPicPr>
            <a:picLocks noChangeAspect="1"/>
          </p:cNvPicPr>
          <p:nvPr/>
        </p:nvPicPr>
        <p:blipFill>
          <a:blip r:embed="rId2">
            <a:alphaModFix amt="50000"/>
          </a:blip>
          <a:srcRect t="15761"/>
          <a:stretch/>
        </p:blipFill>
        <p:spPr>
          <a:xfrm>
            <a:off x="20" y="2520"/>
            <a:ext cx="12191980" cy="6855480"/>
          </a:xfrm>
          <a:prstGeom prst="rect">
            <a:avLst/>
          </a:prstGeom>
        </p:spPr>
      </p:pic>
      <p:sp>
        <p:nvSpPr>
          <p:cNvPr id="2" name="Title 1">
            <a:extLst>
              <a:ext uri="{FF2B5EF4-FFF2-40B4-BE49-F238E27FC236}">
                <a16:creationId xmlns:a16="http://schemas.microsoft.com/office/drawing/2014/main" id="{0A778166-5CE4-FCCE-D6FC-07E16AA325BD}"/>
              </a:ext>
            </a:extLst>
          </p:cNvPr>
          <p:cNvSpPr>
            <a:spLocks noGrp="1"/>
          </p:cNvSpPr>
          <p:nvPr>
            <p:ph type="title"/>
          </p:nvPr>
        </p:nvSpPr>
        <p:spPr>
          <a:xfrm>
            <a:off x="1429566" y="1045445"/>
            <a:ext cx="9238434" cy="857559"/>
          </a:xfrm>
        </p:spPr>
        <p:txBody>
          <a:bodyPr>
            <a:normAutofit/>
          </a:bodyPr>
          <a:lstStyle/>
          <a:p>
            <a:r>
              <a:rPr lang="en-US">
                <a:solidFill>
                  <a:srgbClr val="FFFFFF"/>
                </a:solidFill>
              </a:rPr>
              <a:t>Analogy</a:t>
            </a:r>
          </a:p>
        </p:txBody>
      </p:sp>
      <p:cxnSp>
        <p:nvCxnSpPr>
          <p:cNvPr id="13" name="Straight Connector 12">
            <a:extLst>
              <a:ext uri="{FF2B5EF4-FFF2-40B4-BE49-F238E27FC236}">
                <a16:creationId xmlns:a16="http://schemas.microsoft.com/office/drawing/2014/main" id="{837CF948-9F12-4674-98E3-7A7FE57A19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4BA89F-3E89-250E-9003-E7532AB6CA73}"/>
              </a:ext>
            </a:extLst>
          </p:cNvPr>
          <p:cNvSpPr>
            <a:spLocks noGrp="1"/>
          </p:cNvSpPr>
          <p:nvPr>
            <p:ph idx="1"/>
          </p:nvPr>
        </p:nvSpPr>
        <p:spPr>
          <a:xfrm>
            <a:off x="1429555" y="2743200"/>
            <a:ext cx="7955077" cy="3352800"/>
          </a:xfrm>
        </p:spPr>
        <p:txBody>
          <a:bodyPr>
            <a:normAutofit/>
          </a:bodyPr>
          <a:lstStyle/>
          <a:p>
            <a:pPr algn="just"/>
            <a:r>
              <a:rPr lang="en-US" dirty="0">
                <a:solidFill>
                  <a:srgbClr val="FFFFFF"/>
                </a:solidFill>
              </a:rPr>
              <a:t>Think of a story book:</a:t>
            </a:r>
          </a:p>
          <a:p>
            <a:pPr algn="just"/>
            <a:r>
              <a:rPr lang="en-US" dirty="0">
                <a:solidFill>
                  <a:srgbClr val="FFFFFF"/>
                </a:solidFill>
              </a:rPr>
              <a:t>RNNs remember the plot up to the current chapter but may forget earlier details.</a:t>
            </a:r>
          </a:p>
          <a:p>
            <a:pPr algn="just"/>
            <a:r>
              <a:rPr lang="en-US" dirty="0">
                <a:solidFill>
                  <a:srgbClr val="FFFFFF"/>
                </a:solidFill>
              </a:rPr>
              <a:t>LSTMs act like bookmarks, helping recall crucial events from earlier chapters.</a:t>
            </a:r>
          </a:p>
          <a:p>
            <a:pPr algn="just"/>
            <a:r>
              <a:rPr lang="en-US" dirty="0">
                <a:solidFill>
                  <a:srgbClr val="FFFFFF"/>
                </a:solidFill>
              </a:rPr>
              <a:t>LSTMs can store information for longer periods, making them effective for complex sequences.</a:t>
            </a:r>
          </a:p>
        </p:txBody>
      </p:sp>
    </p:spTree>
    <p:extLst>
      <p:ext uri="{BB962C8B-B14F-4D97-AF65-F5344CB8AC3E}">
        <p14:creationId xmlns:p14="http://schemas.microsoft.com/office/powerpoint/2010/main" val="1103127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AEA82BC-8D5D-D2A4-4773-573A07CE990E}"/>
              </a:ext>
            </a:extLst>
          </p:cNvPr>
          <p:cNvPicPr>
            <a:picLocks noChangeAspect="1"/>
          </p:cNvPicPr>
          <p:nvPr/>
        </p:nvPicPr>
        <p:blipFill rotWithShape="1">
          <a:blip r:embed="rId2">
            <a:alphaModFix amt="50000"/>
          </a:blip>
          <a:srcRect r="6250" b="6250"/>
          <a:stretch/>
        </p:blipFill>
        <p:spPr>
          <a:xfrm>
            <a:off x="20" y="10"/>
            <a:ext cx="12191980" cy="6857990"/>
          </a:xfrm>
          <a:prstGeom prst="rect">
            <a:avLst/>
          </a:prstGeom>
        </p:spPr>
      </p:pic>
      <p:sp>
        <p:nvSpPr>
          <p:cNvPr id="2" name="Title"/>
          <p:cNvSpPr>
            <a:spLocks noGrp="1"/>
          </p:cNvSpPr>
          <p:nvPr>
            <p:ph type="ctrTitle"/>
          </p:nvPr>
        </p:nvSpPr>
        <p:spPr>
          <a:xfrm>
            <a:off x="1523999" y="1524000"/>
            <a:ext cx="3216673" cy="3809999"/>
          </a:xfrm>
        </p:spPr>
        <p:txBody>
          <a:bodyPr anchor="ctr">
            <a:normAutofit/>
          </a:bodyPr>
          <a:lstStyle/>
          <a:p>
            <a:pPr algn="ctr"/>
            <a:r>
              <a:rPr lang="en-US" dirty="0">
                <a:solidFill>
                  <a:srgbClr val="FFFFFF"/>
                </a:solidFill>
              </a:rPr>
              <a:t> Training Deep Neural Networks</a:t>
            </a:r>
            <a:endParaRPr lang="en-US"/>
          </a:p>
        </p:txBody>
      </p:sp>
      <p:sp>
        <p:nvSpPr>
          <p:cNvPr id="3" name="Content Placeholder"/>
          <p:cNvSpPr>
            <a:spLocks noGrp="1"/>
          </p:cNvSpPr>
          <p:nvPr>
            <p:ph idx="1"/>
          </p:nvPr>
        </p:nvSpPr>
        <p:spPr>
          <a:xfrm>
            <a:off x="5334001" y="762000"/>
            <a:ext cx="5334000" cy="5334000"/>
          </a:xfrm>
        </p:spPr>
        <p:txBody>
          <a:bodyPr anchor="ctr">
            <a:normAutofit/>
          </a:bodyPr>
          <a:lstStyle/>
          <a:p>
            <a:pPr lvl="0" algn="just"/>
            <a:r>
              <a:rPr lang="en-US" dirty="0">
                <a:solidFill>
                  <a:srgbClr val="FFFFFF"/>
                </a:solidFill>
              </a:rPr>
              <a:t>Backpropagation</a:t>
            </a:r>
          </a:p>
          <a:p>
            <a:pPr lvl="1" algn="just"/>
            <a:r>
              <a:rPr lang="en-US" dirty="0">
                <a:solidFill>
                  <a:srgbClr val="FFFFFF"/>
                </a:solidFill>
              </a:rPr>
              <a:t>Error Calculation: Computes the difference between the predicted and actual outcomes</a:t>
            </a:r>
          </a:p>
          <a:p>
            <a:pPr lvl="1" algn="just"/>
            <a:r>
              <a:rPr lang="en-US" dirty="0">
                <a:solidFill>
                  <a:srgbClr val="FFFFFF"/>
                </a:solidFill>
              </a:rPr>
              <a:t>Weight Adjustment: Uses gradient descent to update the weights in the network to minimize error</a:t>
            </a:r>
          </a:p>
          <a:p>
            <a:pPr lvl="0" algn="just"/>
            <a:r>
              <a:rPr lang="en-US" dirty="0">
                <a:solidFill>
                  <a:srgbClr val="FFFFFF"/>
                </a:solidFill>
              </a:rPr>
              <a:t>Challenges</a:t>
            </a:r>
          </a:p>
          <a:p>
            <a:pPr lvl="1" algn="just"/>
            <a:r>
              <a:rPr lang="en-US" dirty="0">
                <a:solidFill>
                  <a:srgbClr val="FFFFFF"/>
                </a:solidFill>
              </a:rPr>
              <a:t>Large Datasets: Deep networks require vast amounts of data to train effectively</a:t>
            </a:r>
          </a:p>
          <a:p>
            <a:pPr lvl="1" algn="just"/>
            <a:r>
              <a:rPr lang="en-US" dirty="0">
                <a:solidFill>
                  <a:srgbClr val="FFFFFF"/>
                </a:solidFill>
              </a:rPr>
              <a:t>Computational Power: Training deep networks is computationally intensive, often necessitating GPUs or TPUs</a:t>
            </a:r>
          </a:p>
          <a:p>
            <a:pPr lvl="1" algn="just"/>
            <a:r>
              <a:rPr lang="en-US" dirty="0">
                <a:solidFill>
                  <a:srgbClr val="FFFFFF"/>
                </a:solidFill>
              </a:rPr>
              <a:t>Overfitting: When a model performs well on training data but poorly on unseen data, indicating it has learned noise rather than the underlying pattern</a:t>
            </a:r>
          </a:p>
        </p:txBody>
      </p:sp>
    </p:spTree>
    <p:extLst>
      <p:ext uri="{BB962C8B-B14F-4D97-AF65-F5344CB8AC3E}">
        <p14:creationId xmlns:p14="http://schemas.microsoft.com/office/powerpoint/2010/main" val="102801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uman brain nerve cells">
            <a:extLst>
              <a:ext uri="{FF2B5EF4-FFF2-40B4-BE49-F238E27FC236}">
                <a16:creationId xmlns:a16="http://schemas.microsoft.com/office/drawing/2014/main" id="{C7CA13BB-7E49-77D3-2FE9-9E241D45D19D}"/>
              </a:ext>
            </a:extLst>
          </p:cNvPr>
          <p:cNvPicPr>
            <a:picLocks noChangeAspect="1"/>
          </p:cNvPicPr>
          <p:nvPr/>
        </p:nvPicPr>
        <p:blipFill rotWithShape="1">
          <a:blip r:embed="rId2">
            <a:alphaModFix amt="50000"/>
          </a:blip>
          <a:srcRect l="6099" r="27235"/>
          <a:stretch/>
        </p:blipFill>
        <p:spPr>
          <a:xfrm>
            <a:off x="20" y="10"/>
            <a:ext cx="6095979" cy="6857990"/>
          </a:xfrm>
          <a:prstGeom prst="rect">
            <a:avLst/>
          </a:prstGeom>
        </p:spPr>
      </p:pic>
      <p:sp>
        <p:nvSpPr>
          <p:cNvPr id="2" name="Title"/>
          <p:cNvSpPr>
            <a:spLocks noGrp="1"/>
          </p:cNvSpPr>
          <p:nvPr>
            <p:ph type="ctrTitle"/>
          </p:nvPr>
        </p:nvSpPr>
        <p:spPr>
          <a:xfrm>
            <a:off x="1028700" y="1025718"/>
            <a:ext cx="4057650" cy="4770783"/>
          </a:xfrm>
        </p:spPr>
        <p:txBody>
          <a:bodyPr anchor="ctr">
            <a:normAutofit/>
          </a:bodyPr>
          <a:lstStyle/>
          <a:p>
            <a:pPr algn="ctr"/>
            <a:r>
              <a:rPr lang="en-US" dirty="0">
                <a:solidFill>
                  <a:srgbClr val="FFFFFF"/>
                </a:solidFill>
              </a:rPr>
              <a:t>Training Deep Neural Networks</a:t>
            </a:r>
            <a:endParaRPr lang="en-US">
              <a:solidFill>
                <a:srgbClr val="FFFFFF"/>
              </a:solidFill>
            </a:endParaRPr>
          </a:p>
        </p:txBody>
      </p:sp>
      <p:sp>
        <p:nvSpPr>
          <p:cNvPr id="3" name="Content Placeholder"/>
          <p:cNvSpPr>
            <a:spLocks noGrp="1"/>
          </p:cNvSpPr>
          <p:nvPr>
            <p:ph idx="1"/>
          </p:nvPr>
        </p:nvSpPr>
        <p:spPr>
          <a:xfrm>
            <a:off x="7179972" y="762000"/>
            <a:ext cx="3825025" cy="5334000"/>
          </a:xfrm>
        </p:spPr>
        <p:txBody>
          <a:bodyPr anchor="ctr">
            <a:normAutofit/>
          </a:bodyPr>
          <a:lstStyle/>
          <a:p>
            <a:pPr lvl="0" algn="just"/>
            <a:r>
              <a:rPr lang="en-US" dirty="0"/>
              <a:t>Solutions</a:t>
            </a:r>
          </a:p>
          <a:p>
            <a:pPr lvl="1" algn="just"/>
            <a:r>
              <a:rPr lang="en-US" dirty="0"/>
              <a:t>Dropout: Randomly omitting neurons during training to prevent overfitting</a:t>
            </a:r>
          </a:p>
          <a:p>
            <a:pPr lvl="1" algn="just"/>
            <a:r>
              <a:rPr lang="en-US" dirty="0"/>
              <a:t>Regularization: Adding a penalty to the loss function to constrain the model's complexity</a:t>
            </a:r>
          </a:p>
          <a:p>
            <a:pPr lvl="1" algn="just"/>
            <a:r>
              <a:rPr lang="en-US" dirty="0"/>
              <a:t>Data Augmentation: Generating new training samples by modifying existing data, such as flipping or rotating images</a:t>
            </a:r>
          </a:p>
        </p:txBody>
      </p:sp>
    </p:spTree>
    <p:extLst>
      <p:ext uri="{BB962C8B-B14F-4D97-AF65-F5344CB8AC3E}">
        <p14:creationId xmlns:p14="http://schemas.microsoft.com/office/powerpoint/2010/main" val="986465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C9FEE1-19C7-9C5F-64C8-716D382E8044}"/>
              </a:ext>
            </a:extLst>
          </p:cNvPr>
          <p:cNvPicPr>
            <a:picLocks noChangeAspect="1"/>
          </p:cNvPicPr>
          <p:nvPr/>
        </p:nvPicPr>
        <p:blipFill rotWithShape="1">
          <a:blip r:embed="rId2">
            <a:alphaModFix amt="50000"/>
          </a:blip>
          <a:srcRect r="-2" b="-2"/>
          <a:stretch/>
        </p:blipFill>
        <p:spPr>
          <a:xfrm>
            <a:off x="20" y="10"/>
            <a:ext cx="12191980" cy="6857990"/>
          </a:xfrm>
          <a:prstGeom prst="rect">
            <a:avLst/>
          </a:prstGeom>
        </p:spPr>
      </p:pic>
      <p:sp>
        <p:nvSpPr>
          <p:cNvPr id="2" name="Title"/>
          <p:cNvSpPr>
            <a:spLocks noGrp="1"/>
          </p:cNvSpPr>
          <p:nvPr>
            <p:ph type="ctrTitle"/>
          </p:nvPr>
        </p:nvSpPr>
        <p:spPr>
          <a:xfrm>
            <a:off x="1523999" y="1524000"/>
            <a:ext cx="3216673" cy="3809999"/>
          </a:xfrm>
        </p:spPr>
        <p:txBody>
          <a:bodyPr anchor="ctr">
            <a:normAutofit/>
          </a:bodyPr>
          <a:lstStyle/>
          <a:p>
            <a:pPr algn="ctr"/>
            <a:r>
              <a:rPr lang="en-US" dirty="0">
                <a:solidFill>
                  <a:srgbClr val="FFFFFF"/>
                </a:solidFill>
              </a:rPr>
              <a:t> Hardware and Software for Deep Learning</a:t>
            </a:r>
            <a:endParaRPr lang="en-US"/>
          </a:p>
        </p:txBody>
      </p:sp>
      <p:sp>
        <p:nvSpPr>
          <p:cNvPr id="3" name="Content Placeholder"/>
          <p:cNvSpPr>
            <a:spLocks noGrp="1"/>
          </p:cNvSpPr>
          <p:nvPr>
            <p:ph idx="1"/>
          </p:nvPr>
        </p:nvSpPr>
        <p:spPr>
          <a:xfrm>
            <a:off x="5334001" y="762000"/>
            <a:ext cx="5334000" cy="5334000"/>
          </a:xfrm>
        </p:spPr>
        <p:txBody>
          <a:bodyPr anchor="ctr">
            <a:normAutofit/>
          </a:bodyPr>
          <a:lstStyle/>
          <a:p>
            <a:pPr lvl="1" algn="just">
              <a:lnSpc>
                <a:spcPct val="120000"/>
              </a:lnSpc>
            </a:pPr>
            <a:r>
              <a:rPr lang="en-US" dirty="0">
                <a:solidFill>
                  <a:srgbClr val="FFFFFF"/>
                </a:solidFill>
              </a:rPr>
              <a:t>GPUs : Parallel processing capabilities make them ideal for handling the massive computations in deep learning</a:t>
            </a:r>
          </a:p>
          <a:p>
            <a:pPr lvl="1" algn="just">
              <a:lnSpc>
                <a:spcPct val="120000"/>
              </a:lnSpc>
            </a:pPr>
            <a:r>
              <a:rPr lang="en-US" dirty="0">
                <a:solidFill>
                  <a:srgbClr val="FFFFFF"/>
                </a:solidFill>
              </a:rPr>
              <a:t>TPUs : Google-designed hardware optimized for TensorFlow, providing accelerated performance for deep learning tasks</a:t>
            </a:r>
          </a:p>
          <a:p>
            <a:pPr lvl="1" algn="just">
              <a:lnSpc>
                <a:spcPct val="120000"/>
              </a:lnSpc>
            </a:pPr>
            <a:r>
              <a:rPr lang="en-US" dirty="0">
                <a:solidFill>
                  <a:srgbClr val="FFFFFF"/>
                </a:solidFill>
              </a:rPr>
              <a:t>TensorFlow: An open-source framework developed by Google, widely used for building, and deploying machine learning models</a:t>
            </a:r>
          </a:p>
          <a:p>
            <a:pPr lvl="1" algn="just">
              <a:lnSpc>
                <a:spcPct val="120000"/>
              </a:lnSpc>
            </a:pPr>
            <a:r>
              <a:rPr lang="en-US" dirty="0" err="1">
                <a:solidFill>
                  <a:srgbClr val="FFFFFF"/>
                </a:solidFill>
              </a:rPr>
              <a:t>PyTorch</a:t>
            </a:r>
            <a:r>
              <a:rPr lang="en-US" dirty="0">
                <a:solidFill>
                  <a:srgbClr val="FFFFFF"/>
                </a:solidFill>
              </a:rPr>
              <a:t>: A flexible and easy-to-use framework developed by Facebook's AI Research lab, known for its dynamic computation graph</a:t>
            </a:r>
          </a:p>
          <a:p>
            <a:pPr lvl="1" algn="just">
              <a:lnSpc>
                <a:spcPct val="120000"/>
              </a:lnSpc>
            </a:pPr>
            <a:r>
              <a:rPr lang="en-US" dirty="0" err="1">
                <a:solidFill>
                  <a:srgbClr val="FFFFFF"/>
                </a:solidFill>
              </a:rPr>
              <a:t>Keras</a:t>
            </a:r>
            <a:r>
              <a:rPr lang="en-US" dirty="0">
                <a:solidFill>
                  <a:srgbClr val="FFFFFF"/>
                </a:solidFill>
              </a:rPr>
              <a:t>: An API that runs on top of TensorFlow, simplifying the process of building and training deep learning models</a:t>
            </a:r>
          </a:p>
        </p:txBody>
      </p:sp>
    </p:spTree>
    <p:extLst>
      <p:ext uri="{BB962C8B-B14F-4D97-AF65-F5344CB8AC3E}">
        <p14:creationId xmlns:p14="http://schemas.microsoft.com/office/powerpoint/2010/main" val="1477007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 on document with pen">
            <a:extLst>
              <a:ext uri="{FF2B5EF4-FFF2-40B4-BE49-F238E27FC236}">
                <a16:creationId xmlns:a16="http://schemas.microsoft.com/office/drawing/2014/main" id="{3EFCA68F-430D-0630-E38B-8564CB155088}"/>
              </a:ext>
            </a:extLst>
          </p:cNvPr>
          <p:cNvPicPr>
            <a:picLocks noChangeAspect="1"/>
          </p:cNvPicPr>
          <p:nvPr/>
        </p:nvPicPr>
        <p:blipFill rotWithShape="1">
          <a:blip r:embed="rId2">
            <a:alphaModFix amt="50000"/>
          </a:blip>
          <a:srcRect t="983" r="-2" b="14619"/>
          <a:stretch/>
        </p:blipFill>
        <p:spPr>
          <a:xfrm>
            <a:off x="20" y="10"/>
            <a:ext cx="12191980" cy="6857990"/>
          </a:xfrm>
          <a:prstGeom prst="rect">
            <a:avLst/>
          </a:prstGeom>
        </p:spPr>
      </p:pic>
      <p:sp>
        <p:nvSpPr>
          <p:cNvPr id="2" name="Title"/>
          <p:cNvSpPr>
            <a:spLocks noGrp="1"/>
          </p:cNvSpPr>
          <p:nvPr>
            <p:ph type="ctrTitle"/>
          </p:nvPr>
        </p:nvSpPr>
        <p:spPr>
          <a:xfrm>
            <a:off x="1523999" y="1524000"/>
            <a:ext cx="3216673" cy="3809999"/>
          </a:xfrm>
        </p:spPr>
        <p:txBody>
          <a:bodyPr anchor="ctr">
            <a:normAutofit/>
          </a:bodyPr>
          <a:lstStyle/>
          <a:p>
            <a:pPr algn="ctr"/>
            <a:r>
              <a:rPr lang="en-US" dirty="0">
                <a:solidFill>
                  <a:srgbClr val="FFFFFF"/>
                </a:solidFill>
              </a:rPr>
              <a:t>Deep Learning in Practice</a:t>
            </a:r>
            <a:endParaRPr lang="en-US"/>
          </a:p>
        </p:txBody>
      </p:sp>
      <p:sp>
        <p:nvSpPr>
          <p:cNvPr id="3" name="Content Placeholder"/>
          <p:cNvSpPr>
            <a:spLocks noGrp="1"/>
          </p:cNvSpPr>
          <p:nvPr>
            <p:ph idx="1"/>
          </p:nvPr>
        </p:nvSpPr>
        <p:spPr>
          <a:xfrm>
            <a:off x="5334001" y="762000"/>
            <a:ext cx="5334000" cy="5334000"/>
          </a:xfrm>
        </p:spPr>
        <p:txBody>
          <a:bodyPr anchor="ctr">
            <a:normAutofit fontScale="92500" lnSpcReduction="20000"/>
          </a:bodyPr>
          <a:lstStyle/>
          <a:p>
            <a:pPr lvl="1" algn="just"/>
            <a:r>
              <a:rPr lang="en-US" sz="1700" dirty="0">
                <a:solidFill>
                  <a:srgbClr val="FFFFFF"/>
                </a:solidFill>
              </a:rPr>
              <a:t>Autonomous Vehicles</a:t>
            </a:r>
          </a:p>
          <a:p>
            <a:pPr lvl="2" algn="just"/>
            <a:r>
              <a:rPr lang="en-US" sz="1700" dirty="0">
                <a:solidFill>
                  <a:srgbClr val="FFFFFF"/>
                </a:solidFill>
              </a:rPr>
              <a:t>Object Detection: Uses CNNs to identify and classify objects like pedestrians, other vehicles, and road signs</a:t>
            </a:r>
          </a:p>
          <a:p>
            <a:pPr lvl="2" algn="just"/>
            <a:r>
              <a:rPr lang="en-US" sz="1700" dirty="0">
                <a:solidFill>
                  <a:srgbClr val="FFFFFF"/>
                </a:solidFill>
              </a:rPr>
              <a:t>Navigation: Combines data from sensors and deep learning algorithms to make driving decisions</a:t>
            </a:r>
          </a:p>
          <a:p>
            <a:pPr lvl="1" algn="just"/>
            <a:r>
              <a:rPr lang="en-US" sz="1700" dirty="0">
                <a:solidFill>
                  <a:srgbClr val="FFFFFF"/>
                </a:solidFill>
              </a:rPr>
              <a:t>Healthcare</a:t>
            </a:r>
          </a:p>
          <a:p>
            <a:pPr lvl="2" algn="just"/>
            <a:r>
              <a:rPr lang="en-US" sz="1700" dirty="0">
                <a:solidFill>
                  <a:srgbClr val="FFFFFF"/>
                </a:solidFill>
              </a:rPr>
              <a:t>Disease Diagnosis: CNNs analyze medical images to detect conditions such as cancer, often outperforming human radiologists</a:t>
            </a:r>
          </a:p>
          <a:p>
            <a:pPr lvl="2" algn="just"/>
            <a:r>
              <a:rPr lang="en-US" sz="1700" dirty="0">
                <a:solidFill>
                  <a:srgbClr val="FFFFFF"/>
                </a:solidFill>
              </a:rPr>
              <a:t>Predictive Analytics: RNNs predict patient outcomes based on historical health data</a:t>
            </a:r>
          </a:p>
          <a:p>
            <a:pPr lvl="1" algn="just"/>
            <a:r>
              <a:rPr lang="en-US" sz="1700" dirty="0">
                <a:solidFill>
                  <a:srgbClr val="FFFFFF"/>
                </a:solidFill>
              </a:rPr>
              <a:t>Natural Language Processing</a:t>
            </a:r>
          </a:p>
          <a:p>
            <a:pPr lvl="2" algn="just"/>
            <a:r>
              <a:rPr lang="en-US" sz="1700" dirty="0">
                <a:solidFill>
                  <a:srgbClr val="FFFFFF"/>
                </a:solidFill>
              </a:rPr>
              <a:t>Translation: RNNs and transformers enable real-time translation services</a:t>
            </a:r>
          </a:p>
          <a:p>
            <a:pPr lvl="2" algn="just"/>
            <a:r>
              <a:rPr lang="en-US" sz="1700" dirty="0">
                <a:solidFill>
                  <a:srgbClr val="FFFFFF"/>
                </a:solidFill>
              </a:rPr>
              <a:t>Sentiment Analysis: Analyzes text data to determine sentiment, useful in social media monitoring and customer feedback analysis</a:t>
            </a:r>
          </a:p>
        </p:txBody>
      </p:sp>
    </p:spTree>
    <p:extLst>
      <p:ext uri="{BB962C8B-B14F-4D97-AF65-F5344CB8AC3E}">
        <p14:creationId xmlns:p14="http://schemas.microsoft.com/office/powerpoint/2010/main" val="643925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BA2DFB-E232-2A8F-F115-3C0E82D07F6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500" b="12500"/>
          <a:stretch/>
        </p:blipFill>
        <p:spPr>
          <a:xfrm>
            <a:off x="20" y="10"/>
            <a:ext cx="12191980" cy="6857990"/>
          </a:xfrm>
          <a:prstGeom prst="rect">
            <a:avLst/>
          </a:prstGeom>
        </p:spPr>
      </p:pic>
      <p:sp>
        <p:nvSpPr>
          <p:cNvPr id="2" name="Title"/>
          <p:cNvSpPr>
            <a:spLocks noGrp="1"/>
          </p:cNvSpPr>
          <p:nvPr>
            <p:ph type="ctrTitle"/>
          </p:nvPr>
        </p:nvSpPr>
        <p:spPr>
          <a:xfrm>
            <a:off x="1523999" y="1524000"/>
            <a:ext cx="3216673" cy="3809999"/>
          </a:xfrm>
        </p:spPr>
        <p:txBody>
          <a:bodyPr anchor="ctr">
            <a:normAutofit/>
          </a:bodyPr>
          <a:lstStyle/>
          <a:p>
            <a:pPr algn="ctr"/>
            <a:r>
              <a:rPr lang="en-US" dirty="0">
                <a:solidFill>
                  <a:srgbClr val="FFFFFF"/>
                </a:solidFill>
              </a:rPr>
              <a:t>Deep Learning in Practice</a:t>
            </a:r>
            <a:endParaRPr lang="en-US"/>
          </a:p>
        </p:txBody>
      </p:sp>
      <p:sp>
        <p:nvSpPr>
          <p:cNvPr id="3" name="Content Placeholder"/>
          <p:cNvSpPr>
            <a:spLocks noGrp="1"/>
          </p:cNvSpPr>
          <p:nvPr>
            <p:ph idx="1"/>
          </p:nvPr>
        </p:nvSpPr>
        <p:spPr>
          <a:xfrm>
            <a:off x="5334001" y="762000"/>
            <a:ext cx="5334000" cy="5334000"/>
          </a:xfrm>
        </p:spPr>
        <p:txBody>
          <a:bodyPr anchor="ctr">
            <a:normAutofit/>
          </a:bodyPr>
          <a:lstStyle/>
          <a:p>
            <a:pPr lvl="0" algn="just"/>
            <a:r>
              <a:rPr lang="en-US" dirty="0">
                <a:solidFill>
                  <a:srgbClr val="FFFFFF"/>
                </a:solidFill>
              </a:rPr>
              <a:t>Industry Adoption</a:t>
            </a:r>
          </a:p>
          <a:p>
            <a:pPr lvl="1" algn="just"/>
            <a:r>
              <a:rPr lang="en-US" dirty="0">
                <a:solidFill>
                  <a:srgbClr val="FFFFFF"/>
                </a:solidFill>
              </a:rPr>
              <a:t>Google: Uses deep learning across its services, including search, YouTube recommendations, and Google Photos</a:t>
            </a:r>
          </a:p>
          <a:p>
            <a:pPr lvl="1" algn="just"/>
            <a:r>
              <a:rPr lang="en-US" dirty="0">
                <a:solidFill>
                  <a:srgbClr val="FFFFFF"/>
                </a:solidFill>
              </a:rPr>
              <a:t>Facebook: Employs deep learning for facial recognition, content recommendation, and advertising</a:t>
            </a:r>
          </a:p>
          <a:p>
            <a:pPr lvl="1" algn="just"/>
            <a:r>
              <a:rPr lang="en-US" dirty="0">
                <a:solidFill>
                  <a:srgbClr val="FFFFFF"/>
                </a:solidFill>
              </a:rPr>
              <a:t>Microsoft: Integrates deep learning into products like Azure AI, Office, and Cortana</a:t>
            </a:r>
          </a:p>
        </p:txBody>
      </p:sp>
      <p:sp>
        <p:nvSpPr>
          <p:cNvPr id="8" name="TextBox 7">
            <a:extLst>
              <a:ext uri="{FF2B5EF4-FFF2-40B4-BE49-F238E27FC236}">
                <a16:creationId xmlns:a16="http://schemas.microsoft.com/office/drawing/2014/main" id="{88BC2B2E-D194-B363-321B-F3ACAC3B4018}"/>
              </a:ext>
            </a:extLst>
          </p:cNvPr>
          <p:cNvSpPr txBox="1"/>
          <p:nvPr/>
        </p:nvSpPr>
        <p:spPr>
          <a:xfrm>
            <a:off x="0" y="6858000"/>
            <a:ext cx="12192000" cy="317500"/>
          </a:xfrm>
          <a:prstGeom prst="rect">
            <a:avLst/>
          </a:prstGeom>
        </p:spPr>
        <p:txBody>
          <a:bodyPr>
            <a:normAutofit fontScale="92500" lnSpcReduction="20000"/>
          </a:bodyPr>
          <a:lstStyle/>
          <a:p>
            <a:r>
              <a:rPr lang="en-US">
                <a:hlinkClick r:id="rId3"/>
              </a:rPr>
              <a:t>This Photo</a:t>
            </a:r>
            <a:r>
              <a:rPr lang="en-US"/>
              <a:t> by Unknown author is licensed under </a:t>
            </a:r>
            <a:r>
              <a:rPr lang="en-US">
                <a:hlinkClick r:id="rId4"/>
              </a:rPr>
              <a:t>CC BY-NC-ND</a:t>
            </a:r>
            <a:r>
              <a:rPr lang="en-US"/>
              <a:t>.</a:t>
            </a:r>
          </a:p>
        </p:txBody>
      </p:sp>
    </p:spTree>
    <p:extLst>
      <p:ext uri="{BB962C8B-B14F-4D97-AF65-F5344CB8AC3E}">
        <p14:creationId xmlns:p14="http://schemas.microsoft.com/office/powerpoint/2010/main" val="289606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709097-1D5E-461B-A75A-2CB4E0B1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E7CE3D-756A-41A4-9B20-2A2FC3A1E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M. Turing Award, the 'Nobel Prize of computing,' given to Hinton and ...">
            <a:extLst>
              <a:ext uri="{FF2B5EF4-FFF2-40B4-BE49-F238E27FC236}">
                <a16:creationId xmlns:a16="http://schemas.microsoft.com/office/drawing/2014/main" id="{62820ED3-470E-47BC-6356-19C6B418A9B1}"/>
              </a:ext>
            </a:extLst>
          </p:cNvPr>
          <p:cNvPicPr>
            <a:picLocks noChangeAspect="1"/>
          </p:cNvPicPr>
          <p:nvPr/>
        </p:nvPicPr>
        <p:blipFill rotWithShape="1">
          <a:blip r:embed="rId2">
            <a:alphaModFix amt="50000"/>
          </a:blip>
          <a:srcRect b="15761"/>
          <a:stretch/>
        </p:blipFill>
        <p:spPr>
          <a:xfrm>
            <a:off x="18308" y="2520"/>
            <a:ext cx="12191980" cy="6855480"/>
          </a:xfrm>
          <a:prstGeom prst="rect">
            <a:avLst/>
          </a:prstGeom>
        </p:spPr>
      </p:pic>
      <p:sp>
        <p:nvSpPr>
          <p:cNvPr id="2" name="Title 1">
            <a:extLst>
              <a:ext uri="{FF2B5EF4-FFF2-40B4-BE49-F238E27FC236}">
                <a16:creationId xmlns:a16="http://schemas.microsoft.com/office/drawing/2014/main" id="{90E22CD3-D36C-B4AD-8747-91637704B5B0}"/>
              </a:ext>
            </a:extLst>
          </p:cNvPr>
          <p:cNvSpPr>
            <a:spLocks noGrp="1"/>
          </p:cNvSpPr>
          <p:nvPr>
            <p:ph type="title"/>
          </p:nvPr>
        </p:nvSpPr>
        <p:spPr>
          <a:xfrm>
            <a:off x="1429555" y="771062"/>
            <a:ext cx="9238434" cy="857559"/>
          </a:xfrm>
        </p:spPr>
        <p:txBody>
          <a:bodyPr>
            <a:normAutofit/>
          </a:bodyPr>
          <a:lstStyle/>
          <a:p>
            <a:r>
              <a:rPr lang="en-US" b="0" dirty="0">
                <a:solidFill>
                  <a:srgbClr val="FFFFFF"/>
                </a:solidFill>
                <a:ea typeface="+mj-lt"/>
                <a:cs typeface="+mj-lt"/>
              </a:rPr>
              <a:t>Brief History of Deep Learning</a:t>
            </a:r>
            <a:endParaRPr lang="en-US" dirty="0">
              <a:solidFill>
                <a:srgbClr val="FFFFFF"/>
              </a:solidFill>
              <a:ea typeface="+mj-lt"/>
              <a:cs typeface="+mj-lt"/>
            </a:endParaRPr>
          </a:p>
        </p:txBody>
      </p:sp>
      <p:cxnSp>
        <p:nvCxnSpPr>
          <p:cNvPr id="13" name="Straight Connector 12">
            <a:extLst>
              <a:ext uri="{FF2B5EF4-FFF2-40B4-BE49-F238E27FC236}">
                <a16:creationId xmlns:a16="http://schemas.microsoft.com/office/drawing/2014/main" id="{837CF948-9F12-4674-98E3-7A7FE57A19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4389A3-10C6-E3E7-F301-AC16D6EA9F40}"/>
              </a:ext>
            </a:extLst>
          </p:cNvPr>
          <p:cNvSpPr>
            <a:spLocks noGrp="1"/>
          </p:cNvSpPr>
          <p:nvPr>
            <p:ph idx="1"/>
          </p:nvPr>
        </p:nvSpPr>
        <p:spPr>
          <a:xfrm>
            <a:off x="1429555" y="2397162"/>
            <a:ext cx="7955077" cy="3848359"/>
          </a:xfrm>
        </p:spPr>
        <p:txBody>
          <a:bodyPr vert="horz" lIns="91440" tIns="45720" rIns="91440" bIns="45720" rtlCol="0" anchor="t">
            <a:noAutofit/>
          </a:bodyPr>
          <a:lstStyle/>
          <a:p>
            <a:pPr>
              <a:lnSpc>
                <a:spcPct val="120000"/>
              </a:lnSpc>
              <a:buFont typeface="Arial"/>
            </a:pPr>
            <a:r>
              <a:rPr lang="en-US" sz="1100" dirty="0">
                <a:solidFill>
                  <a:srgbClr val="FFFFFF"/>
                </a:solidFill>
                <a:ea typeface="+mn-lt"/>
                <a:cs typeface="+mn-lt"/>
              </a:rPr>
              <a:t> 1950s - 1960s: Birth of Neural Networks</a:t>
            </a:r>
            <a:endParaRPr lang="en-US" sz="1100" dirty="0">
              <a:solidFill>
                <a:srgbClr val="FFFFFF"/>
              </a:solidFill>
            </a:endParaRPr>
          </a:p>
          <a:p>
            <a:pPr>
              <a:lnSpc>
                <a:spcPct val="120000"/>
              </a:lnSpc>
            </a:pPr>
            <a:r>
              <a:rPr lang="en-US" sz="1100" dirty="0">
                <a:solidFill>
                  <a:srgbClr val="FFFFFF"/>
                </a:solidFill>
                <a:ea typeface="+mn-lt"/>
                <a:cs typeface="+mn-lt"/>
              </a:rPr>
              <a:t>  Initial concepts of artificial neural networks (ANNs) developed.</a:t>
            </a:r>
            <a:endParaRPr lang="en-US" sz="1100" dirty="0">
              <a:solidFill>
                <a:srgbClr val="FFFFFF"/>
              </a:solidFill>
            </a:endParaRPr>
          </a:p>
          <a:p>
            <a:pPr>
              <a:lnSpc>
                <a:spcPct val="120000"/>
              </a:lnSpc>
            </a:pPr>
            <a:r>
              <a:rPr lang="en-US" sz="1100" dirty="0">
                <a:solidFill>
                  <a:srgbClr val="FFFFFF"/>
                </a:solidFill>
                <a:ea typeface="+mn-lt"/>
                <a:cs typeface="+mn-lt"/>
              </a:rPr>
              <a:t>  Frank Rosenblatt's perceptron model gained attention.</a:t>
            </a:r>
            <a:endParaRPr lang="en-US" sz="1100" dirty="0">
              <a:solidFill>
                <a:srgbClr val="FFFFFF"/>
              </a:solidFill>
            </a:endParaRPr>
          </a:p>
          <a:p>
            <a:pPr>
              <a:lnSpc>
                <a:spcPct val="120000"/>
              </a:lnSpc>
            </a:pPr>
            <a:endParaRPr lang="en-US" sz="1100" dirty="0">
              <a:solidFill>
                <a:srgbClr val="FFFFFF"/>
              </a:solidFill>
            </a:endParaRPr>
          </a:p>
          <a:p>
            <a:pPr>
              <a:lnSpc>
                <a:spcPct val="120000"/>
              </a:lnSpc>
            </a:pPr>
            <a:r>
              <a:rPr lang="en-US" sz="1100" dirty="0">
                <a:solidFill>
                  <a:srgbClr val="FFFFFF"/>
                </a:solidFill>
                <a:ea typeface="+mn-lt"/>
                <a:cs typeface="+mn-lt"/>
              </a:rPr>
              <a:t>1980s - 1990s: AI Winter and Resurgence</a:t>
            </a:r>
            <a:endParaRPr lang="en-US" sz="1100" dirty="0">
              <a:solidFill>
                <a:srgbClr val="FFFFFF"/>
              </a:solidFill>
            </a:endParaRPr>
          </a:p>
          <a:p>
            <a:pPr>
              <a:lnSpc>
                <a:spcPct val="120000"/>
              </a:lnSpc>
            </a:pPr>
            <a:r>
              <a:rPr lang="en-US" sz="1100" dirty="0">
                <a:solidFill>
                  <a:srgbClr val="FFFFFF"/>
                </a:solidFill>
                <a:ea typeface="+mn-lt"/>
                <a:cs typeface="+mn-lt"/>
              </a:rPr>
              <a:t>  Lack of computational power and data led to the AI winter.</a:t>
            </a:r>
            <a:endParaRPr lang="en-US" sz="1100" dirty="0">
              <a:solidFill>
                <a:srgbClr val="FFFFFF"/>
              </a:solidFill>
            </a:endParaRPr>
          </a:p>
          <a:p>
            <a:pPr>
              <a:lnSpc>
                <a:spcPct val="120000"/>
              </a:lnSpc>
            </a:pPr>
            <a:r>
              <a:rPr lang="en-US" sz="1100" dirty="0">
                <a:solidFill>
                  <a:srgbClr val="FFFFFF"/>
                </a:solidFill>
                <a:ea typeface="+mn-lt"/>
                <a:cs typeface="+mn-lt"/>
              </a:rPr>
              <a:t>  Backpropagation algorithm reintroduced by Hinton, LeCun, and others.</a:t>
            </a:r>
            <a:endParaRPr lang="en-US" sz="1100" dirty="0">
              <a:solidFill>
                <a:srgbClr val="FFFFFF"/>
              </a:solidFill>
            </a:endParaRPr>
          </a:p>
          <a:p>
            <a:pPr>
              <a:lnSpc>
                <a:spcPct val="120000"/>
              </a:lnSpc>
            </a:pPr>
            <a:r>
              <a:rPr lang="en-US" sz="1100" dirty="0">
                <a:solidFill>
                  <a:srgbClr val="FFFFFF"/>
                </a:solidFill>
                <a:ea typeface="+mn-lt"/>
                <a:cs typeface="+mn-lt"/>
              </a:rPr>
              <a:t>  Support Vector Machines (SVMs) dominate machine learning.</a:t>
            </a:r>
            <a:endParaRPr lang="en-US" sz="1100" dirty="0">
              <a:solidFill>
                <a:srgbClr val="FFFFFF"/>
              </a:solidFill>
            </a:endParaRPr>
          </a:p>
          <a:p>
            <a:pPr>
              <a:lnSpc>
                <a:spcPct val="120000"/>
              </a:lnSpc>
            </a:pPr>
            <a:endParaRPr lang="en-US" sz="1100" dirty="0">
              <a:solidFill>
                <a:srgbClr val="FFFFFF"/>
              </a:solidFill>
            </a:endParaRPr>
          </a:p>
          <a:p>
            <a:pPr>
              <a:lnSpc>
                <a:spcPct val="120000"/>
              </a:lnSpc>
            </a:pPr>
            <a:r>
              <a:rPr lang="en-US" sz="1100" dirty="0">
                <a:solidFill>
                  <a:srgbClr val="FFFFFF"/>
                </a:solidFill>
                <a:ea typeface="+mn-lt"/>
                <a:cs typeface="+mn-lt"/>
              </a:rPr>
              <a:t>2000s - Present: Renaissance of Deep Learning</a:t>
            </a:r>
            <a:endParaRPr lang="en-US" sz="1100" dirty="0">
              <a:solidFill>
                <a:srgbClr val="FFFFFF"/>
              </a:solidFill>
            </a:endParaRPr>
          </a:p>
          <a:p>
            <a:pPr>
              <a:lnSpc>
                <a:spcPct val="120000"/>
              </a:lnSpc>
            </a:pPr>
            <a:r>
              <a:rPr lang="en-US" sz="1100" dirty="0">
                <a:solidFill>
                  <a:srgbClr val="FFFFFF"/>
                </a:solidFill>
                <a:ea typeface="+mn-lt"/>
                <a:cs typeface="+mn-lt"/>
              </a:rPr>
              <a:t>  Availability of big data and GPUs revolutionized deep learning.</a:t>
            </a:r>
            <a:endParaRPr lang="en-US" sz="1100" dirty="0">
              <a:solidFill>
                <a:srgbClr val="FFFFFF"/>
              </a:solidFill>
            </a:endParaRPr>
          </a:p>
          <a:p>
            <a:pPr>
              <a:lnSpc>
                <a:spcPct val="120000"/>
              </a:lnSpc>
            </a:pPr>
            <a:r>
              <a:rPr lang="en-US" sz="1100" dirty="0">
                <a:solidFill>
                  <a:srgbClr val="FFFFFF"/>
                </a:solidFill>
                <a:ea typeface="+mn-lt"/>
                <a:cs typeface="+mn-lt"/>
              </a:rPr>
              <a:t>  Yoshua Bengio, Geoffrey Hinton, and Yann LeCun key figures in deep learning resurgence.</a:t>
            </a:r>
            <a:endParaRPr lang="en-US" sz="1100" dirty="0">
              <a:solidFill>
                <a:srgbClr val="FFFFFF"/>
              </a:solidFill>
            </a:endParaRPr>
          </a:p>
          <a:p>
            <a:pPr>
              <a:lnSpc>
                <a:spcPct val="120000"/>
              </a:lnSpc>
            </a:pPr>
            <a:r>
              <a:rPr lang="en-US" sz="1100" dirty="0">
                <a:solidFill>
                  <a:srgbClr val="FFFFFF"/>
                </a:solidFill>
                <a:ea typeface="+mn-lt"/>
                <a:cs typeface="+mn-lt"/>
              </a:rPr>
              <a:t>  Breakthroughs in image recognition, natural language processing, and more.</a:t>
            </a:r>
            <a:endParaRPr lang="en-US" sz="1100" dirty="0">
              <a:solidFill>
                <a:srgbClr val="FFFFFF"/>
              </a:solidFill>
            </a:endParaRPr>
          </a:p>
        </p:txBody>
      </p:sp>
    </p:spTree>
    <p:extLst>
      <p:ext uri="{BB962C8B-B14F-4D97-AF65-F5344CB8AC3E}">
        <p14:creationId xmlns:p14="http://schemas.microsoft.com/office/powerpoint/2010/main" val="4165647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urple lines shaped into a wave">
            <a:extLst>
              <a:ext uri="{FF2B5EF4-FFF2-40B4-BE49-F238E27FC236}">
                <a16:creationId xmlns:a16="http://schemas.microsoft.com/office/drawing/2014/main" id="{25941791-49C3-C9B9-758F-A45AA56F57D0}"/>
              </a:ext>
            </a:extLst>
          </p:cNvPr>
          <p:cNvPicPr>
            <a:picLocks noChangeAspect="1"/>
          </p:cNvPicPr>
          <p:nvPr/>
        </p:nvPicPr>
        <p:blipFill rotWithShape="1">
          <a:blip r:embed="rId2">
            <a:alphaModFix amt="50000"/>
          </a:blip>
          <a:srcRect l="29348" r="20652"/>
          <a:stretch/>
        </p:blipFill>
        <p:spPr>
          <a:xfrm>
            <a:off x="20" y="10"/>
            <a:ext cx="6095979" cy="6857990"/>
          </a:xfrm>
          <a:prstGeom prst="rect">
            <a:avLst/>
          </a:prstGeom>
        </p:spPr>
      </p:pic>
      <p:sp>
        <p:nvSpPr>
          <p:cNvPr id="2" name="Title"/>
          <p:cNvSpPr>
            <a:spLocks noGrp="1"/>
          </p:cNvSpPr>
          <p:nvPr>
            <p:ph type="ctrTitle"/>
          </p:nvPr>
        </p:nvSpPr>
        <p:spPr>
          <a:xfrm>
            <a:off x="1028700" y="1025718"/>
            <a:ext cx="4057650" cy="4770783"/>
          </a:xfrm>
        </p:spPr>
        <p:txBody>
          <a:bodyPr anchor="ctr">
            <a:normAutofit/>
          </a:bodyPr>
          <a:lstStyle/>
          <a:p>
            <a:pPr algn="ctr"/>
            <a:r>
              <a:rPr lang="en-US" dirty="0">
                <a:solidFill>
                  <a:srgbClr val="FFFFFF"/>
                </a:solidFill>
              </a:rPr>
              <a:t>Future Trends in Deep Learning</a:t>
            </a:r>
            <a:endParaRPr lang="en-US">
              <a:solidFill>
                <a:srgbClr val="FFFFFF"/>
              </a:solidFill>
            </a:endParaRPr>
          </a:p>
        </p:txBody>
      </p:sp>
      <p:sp>
        <p:nvSpPr>
          <p:cNvPr id="3" name="Content Placeholder"/>
          <p:cNvSpPr>
            <a:spLocks noGrp="1"/>
          </p:cNvSpPr>
          <p:nvPr>
            <p:ph idx="1"/>
          </p:nvPr>
        </p:nvSpPr>
        <p:spPr>
          <a:xfrm>
            <a:off x="7179972" y="762000"/>
            <a:ext cx="3825025" cy="5334000"/>
          </a:xfrm>
        </p:spPr>
        <p:txBody>
          <a:bodyPr anchor="ctr">
            <a:normAutofit/>
          </a:bodyPr>
          <a:lstStyle/>
          <a:p>
            <a:pPr lvl="0" algn="just">
              <a:lnSpc>
                <a:spcPct val="120000"/>
              </a:lnSpc>
            </a:pPr>
            <a:r>
              <a:rPr lang="en-US" dirty="0"/>
              <a:t>Continued Advances</a:t>
            </a:r>
          </a:p>
          <a:p>
            <a:pPr lvl="1" algn="just">
              <a:lnSpc>
                <a:spcPct val="120000"/>
              </a:lnSpc>
            </a:pPr>
            <a:r>
              <a:rPr lang="en-US" dirty="0"/>
              <a:t>Unsupervised and Semi-Supervised Learning: Reducing reliance on labeled data by improving methods for learning from unlabeled data</a:t>
            </a:r>
          </a:p>
          <a:p>
            <a:pPr lvl="1" algn="just">
              <a:lnSpc>
                <a:spcPct val="120000"/>
              </a:lnSpc>
            </a:pPr>
            <a:r>
              <a:rPr lang="en-US" dirty="0"/>
              <a:t>Model Interpretability: Developing techniques to make deep learning models more transparent and understandable</a:t>
            </a:r>
          </a:p>
        </p:txBody>
      </p:sp>
    </p:spTree>
    <p:extLst>
      <p:ext uri="{BB962C8B-B14F-4D97-AF65-F5344CB8AC3E}">
        <p14:creationId xmlns:p14="http://schemas.microsoft.com/office/powerpoint/2010/main" val="1021320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38DD273-59A2-1B64-F085-B8FC090DABDB}"/>
              </a:ext>
            </a:extLst>
          </p:cNvPr>
          <p:cNvPicPr>
            <a:picLocks noChangeAspect="1"/>
          </p:cNvPicPr>
          <p:nvPr/>
        </p:nvPicPr>
        <p:blipFill rotWithShape="1">
          <a:blip r:embed="rId2">
            <a:alphaModFix amt="50000"/>
          </a:blip>
          <a:srcRect r="6250" b="6250"/>
          <a:stretch/>
        </p:blipFill>
        <p:spPr>
          <a:xfrm>
            <a:off x="20" y="10"/>
            <a:ext cx="12191980" cy="6857990"/>
          </a:xfrm>
          <a:prstGeom prst="rect">
            <a:avLst/>
          </a:prstGeom>
        </p:spPr>
      </p:pic>
      <p:sp>
        <p:nvSpPr>
          <p:cNvPr id="2" name="Title"/>
          <p:cNvSpPr>
            <a:spLocks noGrp="1"/>
          </p:cNvSpPr>
          <p:nvPr>
            <p:ph type="ctrTitle"/>
          </p:nvPr>
        </p:nvSpPr>
        <p:spPr>
          <a:xfrm>
            <a:off x="1523999" y="1524000"/>
            <a:ext cx="3216673" cy="3809999"/>
          </a:xfrm>
        </p:spPr>
        <p:txBody>
          <a:bodyPr anchor="ctr">
            <a:normAutofit/>
          </a:bodyPr>
          <a:lstStyle/>
          <a:p>
            <a:pPr algn="ctr"/>
            <a:r>
              <a:rPr lang="en-US" dirty="0">
                <a:solidFill>
                  <a:srgbClr val="FFFFFF"/>
                </a:solidFill>
              </a:rPr>
              <a:t>Future Trends in Deep Learning</a:t>
            </a:r>
            <a:endParaRPr lang="en-US"/>
          </a:p>
        </p:txBody>
      </p:sp>
      <p:sp>
        <p:nvSpPr>
          <p:cNvPr id="3" name="Content Placeholder"/>
          <p:cNvSpPr>
            <a:spLocks noGrp="1"/>
          </p:cNvSpPr>
          <p:nvPr>
            <p:ph idx="1"/>
          </p:nvPr>
        </p:nvSpPr>
        <p:spPr>
          <a:xfrm>
            <a:off x="5334001" y="762000"/>
            <a:ext cx="5334000" cy="5334000"/>
          </a:xfrm>
        </p:spPr>
        <p:txBody>
          <a:bodyPr anchor="ctr">
            <a:normAutofit/>
          </a:bodyPr>
          <a:lstStyle/>
          <a:p>
            <a:pPr lvl="0" algn="just">
              <a:lnSpc>
                <a:spcPct val="120000"/>
              </a:lnSpc>
            </a:pPr>
            <a:r>
              <a:rPr lang="en-US" dirty="0"/>
              <a:t>New Architectures</a:t>
            </a:r>
          </a:p>
          <a:p>
            <a:pPr lvl="1" algn="just">
              <a:lnSpc>
                <a:spcPct val="120000"/>
              </a:lnSpc>
            </a:pPr>
            <a:r>
              <a:rPr lang="en-US" dirty="0"/>
              <a:t>Transformers: Leveraging attention mechanisms to improve performance in NLP tasks, replacing RNNs in many applications</a:t>
            </a:r>
          </a:p>
          <a:p>
            <a:pPr lvl="1" algn="just">
              <a:lnSpc>
                <a:spcPct val="120000"/>
              </a:lnSpc>
            </a:pPr>
            <a:r>
              <a:rPr lang="en-US" dirty="0"/>
              <a:t>Generative Models: Such as GANs and VAEs , used for generating new data</a:t>
            </a:r>
          </a:p>
        </p:txBody>
      </p:sp>
    </p:spTree>
    <p:extLst>
      <p:ext uri="{BB962C8B-B14F-4D97-AF65-F5344CB8AC3E}">
        <p14:creationId xmlns:p14="http://schemas.microsoft.com/office/powerpoint/2010/main" val="761262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network formed by white dots">
            <a:extLst>
              <a:ext uri="{FF2B5EF4-FFF2-40B4-BE49-F238E27FC236}">
                <a16:creationId xmlns:a16="http://schemas.microsoft.com/office/drawing/2014/main" id="{5913124C-9B75-A837-4559-16FD2B8AE4C3}"/>
              </a:ext>
            </a:extLst>
          </p:cNvPr>
          <p:cNvPicPr>
            <a:picLocks noChangeAspect="1"/>
          </p:cNvPicPr>
          <p:nvPr/>
        </p:nvPicPr>
        <p:blipFill rotWithShape="1">
          <a:blip r:embed="rId2">
            <a:alphaModFix amt="50000"/>
          </a:blip>
          <a:srcRect t="7516" r="-2" b="19525"/>
          <a:stretch/>
        </p:blipFill>
        <p:spPr>
          <a:xfrm>
            <a:off x="20" y="10"/>
            <a:ext cx="12191980" cy="6857990"/>
          </a:xfrm>
          <a:prstGeom prst="rect">
            <a:avLst/>
          </a:prstGeom>
        </p:spPr>
      </p:pic>
      <p:sp>
        <p:nvSpPr>
          <p:cNvPr id="2" name="Title"/>
          <p:cNvSpPr>
            <a:spLocks noGrp="1"/>
          </p:cNvSpPr>
          <p:nvPr>
            <p:ph type="ctrTitle"/>
          </p:nvPr>
        </p:nvSpPr>
        <p:spPr>
          <a:xfrm>
            <a:off x="1523999" y="1524000"/>
            <a:ext cx="3216673" cy="3809999"/>
          </a:xfrm>
        </p:spPr>
        <p:txBody>
          <a:bodyPr anchor="ctr">
            <a:normAutofit/>
          </a:bodyPr>
          <a:lstStyle/>
          <a:p>
            <a:pPr algn="ctr"/>
            <a:r>
              <a:rPr lang="en-US" dirty="0">
                <a:solidFill>
                  <a:srgbClr val="FFFFFF"/>
                </a:solidFill>
              </a:rPr>
              <a:t> Conclusion and Q&amp;A</a:t>
            </a:r>
            <a:endParaRPr lang="en-US"/>
          </a:p>
        </p:txBody>
      </p:sp>
      <p:sp>
        <p:nvSpPr>
          <p:cNvPr id="3" name="Content Placeholder"/>
          <p:cNvSpPr>
            <a:spLocks noGrp="1"/>
          </p:cNvSpPr>
          <p:nvPr>
            <p:ph idx="1"/>
          </p:nvPr>
        </p:nvSpPr>
        <p:spPr>
          <a:xfrm>
            <a:off x="5334001" y="762000"/>
            <a:ext cx="5334000" cy="5334000"/>
          </a:xfrm>
        </p:spPr>
        <p:txBody>
          <a:bodyPr anchor="ctr">
            <a:normAutofit/>
          </a:bodyPr>
          <a:lstStyle/>
          <a:p>
            <a:pPr lvl="2" algn="just">
              <a:lnSpc>
                <a:spcPct val="120000"/>
              </a:lnSpc>
            </a:pPr>
            <a:r>
              <a:rPr lang="en-US" dirty="0">
                <a:solidFill>
                  <a:srgbClr val="FFFFFF"/>
                </a:solidFill>
              </a:rPr>
              <a:t>Deep Learning's Significance: Discussed how deep learning is a cornerstone of modern AI, driving advancements in various fields</a:t>
            </a:r>
          </a:p>
          <a:p>
            <a:pPr lvl="2" algn="just">
              <a:lnSpc>
                <a:spcPct val="120000"/>
              </a:lnSpc>
            </a:pPr>
            <a:r>
              <a:rPr lang="en-US" dirty="0">
                <a:solidFill>
                  <a:srgbClr val="FFFFFF"/>
                </a:solidFill>
              </a:rPr>
              <a:t>Architectures Covered: Explored different neural network architectures, including CNNs and RNNs, and their specific applications</a:t>
            </a:r>
          </a:p>
          <a:p>
            <a:pPr lvl="2" algn="just">
              <a:lnSpc>
                <a:spcPct val="120000"/>
              </a:lnSpc>
            </a:pPr>
            <a:r>
              <a:rPr lang="en-US" dirty="0">
                <a:solidFill>
                  <a:srgbClr val="FFFFFF"/>
                </a:solidFill>
              </a:rPr>
              <a:t>Training Methods: Highlighted the importance of backpropagation, challenges such as overfitting, and solutions like dropout and regularization</a:t>
            </a:r>
          </a:p>
          <a:p>
            <a:pPr lvl="2" algn="just">
              <a:lnSpc>
                <a:spcPct val="120000"/>
              </a:lnSpc>
            </a:pPr>
            <a:r>
              <a:rPr lang="en-US" dirty="0">
                <a:solidFill>
                  <a:srgbClr val="FFFFFF"/>
                </a:solidFill>
              </a:rPr>
              <a:t>Practical Applications: Examined real-world examples across industries such as autonomous vehicles, healthcare, and NLP</a:t>
            </a:r>
          </a:p>
        </p:txBody>
      </p:sp>
    </p:spTree>
    <p:extLst>
      <p:ext uri="{BB962C8B-B14F-4D97-AF65-F5344CB8AC3E}">
        <p14:creationId xmlns:p14="http://schemas.microsoft.com/office/powerpoint/2010/main" val="1500432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lose up image of hands applauding">
            <a:extLst>
              <a:ext uri="{FF2B5EF4-FFF2-40B4-BE49-F238E27FC236}">
                <a16:creationId xmlns:a16="http://schemas.microsoft.com/office/drawing/2014/main" id="{6105E626-F922-6E42-0EF9-D3797004934F}"/>
              </a:ext>
            </a:extLst>
          </p:cNvPr>
          <p:cNvPicPr>
            <a:picLocks noChangeAspect="1"/>
          </p:cNvPicPr>
          <p:nvPr/>
        </p:nvPicPr>
        <p:blipFill rotWithShape="1">
          <a:blip r:embed="rId2">
            <a:alphaModFix amt="50000"/>
          </a:blip>
          <a:srcRect r="-2" b="15726"/>
          <a:stretch/>
        </p:blipFill>
        <p:spPr>
          <a:xfrm>
            <a:off x="20" y="10"/>
            <a:ext cx="12191980" cy="6857990"/>
          </a:xfrm>
          <a:prstGeom prst="rect">
            <a:avLst/>
          </a:prstGeom>
        </p:spPr>
      </p:pic>
      <p:sp>
        <p:nvSpPr>
          <p:cNvPr id="2" name="Title"/>
          <p:cNvSpPr>
            <a:spLocks noGrp="1"/>
          </p:cNvSpPr>
          <p:nvPr>
            <p:ph type="ctrTitle"/>
          </p:nvPr>
        </p:nvSpPr>
        <p:spPr>
          <a:xfrm>
            <a:off x="1523999" y="1524000"/>
            <a:ext cx="3216673" cy="3809999"/>
          </a:xfrm>
        </p:spPr>
        <p:txBody>
          <a:bodyPr anchor="ctr">
            <a:normAutofit/>
          </a:bodyPr>
          <a:lstStyle/>
          <a:p>
            <a:pPr algn="ctr"/>
            <a:r>
              <a:rPr lang="en-US" dirty="0">
                <a:solidFill>
                  <a:srgbClr val="FFFFFF"/>
                </a:solidFill>
              </a:rPr>
              <a:t>Thank you!</a:t>
            </a:r>
            <a:endParaRPr lang="en-US" dirty="0"/>
          </a:p>
        </p:txBody>
      </p:sp>
      <p:sp>
        <p:nvSpPr>
          <p:cNvPr id="3" name="Content Placeholder"/>
          <p:cNvSpPr>
            <a:spLocks noGrp="1"/>
          </p:cNvSpPr>
          <p:nvPr>
            <p:ph idx="1"/>
          </p:nvPr>
        </p:nvSpPr>
        <p:spPr>
          <a:xfrm>
            <a:off x="5334001" y="762000"/>
            <a:ext cx="5334000" cy="5334000"/>
          </a:xfrm>
        </p:spPr>
        <p:txBody>
          <a:bodyPr anchor="ctr">
            <a:normAutofit/>
          </a:bodyPr>
          <a:lstStyle/>
          <a:p>
            <a:pPr lvl="0"/>
            <a:r>
              <a:rPr lang="en-US" sz="2800" b="1" cap="all" spc="600" dirty="0">
                <a:solidFill>
                  <a:srgbClr val="FFFFFF"/>
                </a:solidFill>
                <a:latin typeface="Trade Gothic Next Cond"/>
                <a:ea typeface="+mj-ea"/>
                <a:cs typeface="+mj-cs"/>
              </a:rPr>
              <a:t>Grazie!</a:t>
            </a:r>
            <a:endParaRPr lang="en-US" dirty="0">
              <a:solidFill>
                <a:srgbClr val="FFFFFF"/>
              </a:solidFill>
            </a:endParaRPr>
          </a:p>
        </p:txBody>
      </p:sp>
    </p:spTree>
    <p:extLst>
      <p:ext uri="{BB962C8B-B14F-4D97-AF65-F5344CB8AC3E}">
        <p14:creationId xmlns:p14="http://schemas.microsoft.com/office/powerpoint/2010/main" val="2860028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A724DD-BA58-456A-9B27-F8781305D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ircuit board with many wires&#10;&#10;Description automatically generated">
            <a:extLst>
              <a:ext uri="{FF2B5EF4-FFF2-40B4-BE49-F238E27FC236}">
                <a16:creationId xmlns:a16="http://schemas.microsoft.com/office/drawing/2014/main" id="{305AF1AE-5E2F-8929-0069-BFF1FD7C2BEA}"/>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l="18977" r="31023"/>
          <a:stretch/>
        </p:blipFill>
        <p:spPr>
          <a:xfrm>
            <a:off x="20" y="10"/>
            <a:ext cx="6095980" cy="6857990"/>
          </a:xfrm>
          <a:prstGeom prst="rect">
            <a:avLst/>
          </a:prstGeom>
        </p:spPr>
      </p:pic>
      <p:sp>
        <p:nvSpPr>
          <p:cNvPr id="2" name="Title"/>
          <p:cNvSpPr>
            <a:spLocks noGrp="1"/>
          </p:cNvSpPr>
          <p:nvPr>
            <p:ph type="ctrTitle"/>
          </p:nvPr>
        </p:nvSpPr>
        <p:spPr>
          <a:xfrm>
            <a:off x="966159" y="1455089"/>
            <a:ext cx="4163684" cy="3990683"/>
          </a:xfrm>
        </p:spPr>
        <p:txBody>
          <a:bodyPr anchor="ctr">
            <a:normAutofit/>
          </a:bodyPr>
          <a:lstStyle/>
          <a:p>
            <a:pPr algn="ctr"/>
            <a:r>
              <a:rPr lang="en-US" dirty="0">
                <a:solidFill>
                  <a:srgbClr val="FFFFFF"/>
                </a:solidFill>
              </a:rPr>
              <a:t>Introduction to Deep Learning</a:t>
            </a:r>
            <a:endParaRPr lang="en-US">
              <a:solidFill>
                <a:srgbClr val="FFFFFF"/>
              </a:solidFill>
            </a:endParaRPr>
          </a:p>
        </p:txBody>
      </p:sp>
      <p:pic>
        <p:nvPicPr>
          <p:cNvPr id="6" name="Picture 5" descr="Network Technology Background">
            <a:extLst>
              <a:ext uri="{FF2B5EF4-FFF2-40B4-BE49-F238E27FC236}">
                <a16:creationId xmlns:a16="http://schemas.microsoft.com/office/drawing/2014/main" id="{AC77DC65-B031-E4F4-FE16-CCDF1D41F27E}"/>
              </a:ext>
            </a:extLst>
          </p:cNvPr>
          <p:cNvPicPr>
            <a:picLocks noChangeAspect="1"/>
          </p:cNvPicPr>
          <p:nvPr/>
        </p:nvPicPr>
        <p:blipFill rotWithShape="1">
          <a:blip r:embed="rId4">
            <a:alphaModFix amt="50000"/>
          </a:blip>
          <a:srcRect l="24101" r="24102" b="1"/>
          <a:stretch/>
        </p:blipFill>
        <p:spPr>
          <a:xfrm>
            <a:off x="6104626" y="2520"/>
            <a:ext cx="6096000" cy="6855480"/>
          </a:xfrm>
          <a:prstGeom prst="rect">
            <a:avLst/>
          </a:prstGeom>
        </p:spPr>
      </p:pic>
      <p:sp>
        <p:nvSpPr>
          <p:cNvPr id="3" name="Content Placeholder"/>
          <p:cNvSpPr>
            <a:spLocks noGrp="1"/>
          </p:cNvSpPr>
          <p:nvPr>
            <p:ph idx="1"/>
          </p:nvPr>
        </p:nvSpPr>
        <p:spPr>
          <a:xfrm>
            <a:off x="7062157" y="1073427"/>
            <a:ext cx="4048666" cy="4691270"/>
          </a:xfrm>
        </p:spPr>
        <p:txBody>
          <a:bodyPr anchor="ctr">
            <a:normAutofit lnSpcReduction="10000"/>
          </a:bodyPr>
          <a:lstStyle/>
          <a:p>
            <a:pPr lvl="1" algn="just">
              <a:lnSpc>
                <a:spcPct val="120000"/>
              </a:lnSpc>
            </a:pPr>
            <a:r>
              <a:rPr lang="en-US" sz="1500" dirty="0">
                <a:solidFill>
                  <a:srgbClr val="FFFFFF"/>
                </a:solidFill>
              </a:rPr>
              <a:t>A type of machine learning involving neural networks with multiple layers that enable the automatic learning of hierarchical feature representations</a:t>
            </a:r>
          </a:p>
          <a:p>
            <a:pPr lvl="1" algn="just">
              <a:lnSpc>
                <a:spcPct val="120000"/>
              </a:lnSpc>
            </a:pPr>
            <a:r>
              <a:rPr lang="en-US" sz="1500" dirty="0">
                <a:solidFill>
                  <a:srgbClr val="FFFFFF"/>
                </a:solidFill>
              </a:rPr>
              <a:t>Neural Networks: Computing systems inspired by the biological neural networks that constitute animal brains</a:t>
            </a:r>
          </a:p>
          <a:p>
            <a:pPr lvl="0" algn="just">
              <a:lnSpc>
                <a:spcPct val="120000"/>
              </a:lnSpc>
            </a:pPr>
            <a:r>
              <a:rPr lang="en-US" sz="1500" dirty="0">
                <a:solidFill>
                  <a:srgbClr val="FFFFFF"/>
                </a:solidFill>
              </a:rPr>
              <a:t>Importance</a:t>
            </a:r>
          </a:p>
          <a:p>
            <a:pPr lvl="1" algn="just">
              <a:lnSpc>
                <a:spcPct val="120000"/>
              </a:lnSpc>
            </a:pPr>
            <a:r>
              <a:rPr lang="en-US" sz="1500" dirty="0">
                <a:solidFill>
                  <a:srgbClr val="FFFFFF"/>
                </a:solidFill>
              </a:rPr>
              <a:t>AI Advancement: Deep learning has driven considerable progress in AI, enabling capabilities that were previously unattainable</a:t>
            </a:r>
          </a:p>
          <a:p>
            <a:pPr lvl="1" algn="just">
              <a:lnSpc>
                <a:spcPct val="120000"/>
              </a:lnSpc>
            </a:pPr>
            <a:r>
              <a:rPr lang="en-US" sz="1500" dirty="0">
                <a:solidFill>
                  <a:srgbClr val="FFFFFF"/>
                </a:solidFill>
              </a:rPr>
              <a:t>Performance: Achieves superior performance in various tasks like image and speech recognition compared to traditional machine learning methods</a:t>
            </a:r>
          </a:p>
        </p:txBody>
      </p:sp>
      <p:sp>
        <p:nvSpPr>
          <p:cNvPr id="5" name="TextBox 4">
            <a:extLst>
              <a:ext uri="{FF2B5EF4-FFF2-40B4-BE49-F238E27FC236}">
                <a16:creationId xmlns:a16="http://schemas.microsoft.com/office/drawing/2014/main" id="{5002EE93-196C-51EC-3DA0-F13D59C55529}"/>
              </a:ext>
            </a:extLst>
          </p:cNvPr>
          <p:cNvSpPr txBox="1"/>
          <p:nvPr/>
        </p:nvSpPr>
        <p:spPr>
          <a:xfrm>
            <a:off x="5911269" y="6657945"/>
            <a:ext cx="184731" cy="200055"/>
          </a:xfrm>
          <a:prstGeom prst="rect">
            <a:avLst/>
          </a:prstGeom>
          <a:solidFill>
            <a:srgbClr val="000000"/>
          </a:solidFill>
        </p:spPr>
        <p:txBody>
          <a:bodyPr wrap="none" lIns="91440" tIns="45720" rIns="91440" bIns="45720" anchor="t">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137960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ottish wildcat in the grass">
            <a:extLst>
              <a:ext uri="{FF2B5EF4-FFF2-40B4-BE49-F238E27FC236}">
                <a16:creationId xmlns:a16="http://schemas.microsoft.com/office/drawing/2014/main" id="{06D647F2-BCDD-457F-68B6-8E2F75AA73EE}"/>
              </a:ext>
            </a:extLst>
          </p:cNvPr>
          <p:cNvPicPr>
            <a:picLocks noChangeAspect="1"/>
          </p:cNvPicPr>
          <p:nvPr/>
        </p:nvPicPr>
        <p:blipFill>
          <a:blip r:embed="rId2">
            <a:alphaModFix amt="50000"/>
          </a:blip>
          <a:srcRect l="40667" r="-1" b="-1"/>
          <a:stretch/>
        </p:blipFill>
        <p:spPr>
          <a:xfrm>
            <a:off x="20" y="10"/>
            <a:ext cx="6095979" cy="6857990"/>
          </a:xfrm>
          <a:prstGeom prst="rect">
            <a:avLst/>
          </a:prstGeom>
        </p:spPr>
      </p:pic>
      <p:sp>
        <p:nvSpPr>
          <p:cNvPr id="2" name="Title 1">
            <a:extLst>
              <a:ext uri="{FF2B5EF4-FFF2-40B4-BE49-F238E27FC236}">
                <a16:creationId xmlns:a16="http://schemas.microsoft.com/office/drawing/2014/main" id="{0DEB23DD-62C2-CD61-2B08-680A82DB1F4D}"/>
              </a:ext>
            </a:extLst>
          </p:cNvPr>
          <p:cNvSpPr>
            <a:spLocks noGrp="1"/>
          </p:cNvSpPr>
          <p:nvPr>
            <p:ph type="title"/>
          </p:nvPr>
        </p:nvSpPr>
        <p:spPr>
          <a:xfrm>
            <a:off x="1028700" y="1025718"/>
            <a:ext cx="4057650" cy="4770783"/>
          </a:xfrm>
        </p:spPr>
        <p:txBody>
          <a:bodyPr anchor="ctr">
            <a:normAutofit/>
          </a:bodyPr>
          <a:lstStyle/>
          <a:p>
            <a:pPr algn="ctr"/>
            <a:r>
              <a:rPr lang="en-US">
                <a:solidFill>
                  <a:srgbClr val="FFFFFF"/>
                </a:solidFill>
              </a:rPr>
              <a:t>Analogy</a:t>
            </a:r>
          </a:p>
        </p:txBody>
      </p:sp>
      <p:sp>
        <p:nvSpPr>
          <p:cNvPr id="3" name="Content Placeholder 2">
            <a:extLst>
              <a:ext uri="{FF2B5EF4-FFF2-40B4-BE49-F238E27FC236}">
                <a16:creationId xmlns:a16="http://schemas.microsoft.com/office/drawing/2014/main" id="{F19A326F-F7FF-E547-CE78-DCACF615F096}"/>
              </a:ext>
            </a:extLst>
          </p:cNvPr>
          <p:cNvSpPr>
            <a:spLocks noGrp="1"/>
          </p:cNvSpPr>
          <p:nvPr>
            <p:ph idx="1"/>
          </p:nvPr>
        </p:nvSpPr>
        <p:spPr>
          <a:xfrm>
            <a:off x="7179972" y="762000"/>
            <a:ext cx="3825025" cy="5334000"/>
          </a:xfrm>
        </p:spPr>
        <p:txBody>
          <a:bodyPr anchor="ctr">
            <a:normAutofit/>
          </a:bodyPr>
          <a:lstStyle/>
          <a:p>
            <a:pPr algn="just"/>
            <a:r>
              <a:rPr lang="en-US" dirty="0"/>
              <a:t>Imagine teaching a child to identify animals. You don’t tell them “Look for whiskers, tails, or specific features”. Instead, you show them lots of examples, and overtime, they figure out on their own what makes a cat different from a dog.</a:t>
            </a:r>
          </a:p>
          <a:p>
            <a:pPr algn="just"/>
            <a:r>
              <a:rPr lang="en-US" dirty="0"/>
              <a:t>Deep Learning is like this, it learns from examples rather than explicit instructions.</a:t>
            </a:r>
          </a:p>
        </p:txBody>
      </p:sp>
    </p:spTree>
    <p:extLst>
      <p:ext uri="{BB962C8B-B14F-4D97-AF65-F5344CB8AC3E}">
        <p14:creationId xmlns:p14="http://schemas.microsoft.com/office/powerpoint/2010/main" val="66437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bstract background of data">
            <a:extLst>
              <a:ext uri="{FF2B5EF4-FFF2-40B4-BE49-F238E27FC236}">
                <a16:creationId xmlns:a16="http://schemas.microsoft.com/office/drawing/2014/main" id="{545AA804-FD9C-7B0D-623E-27176437609E}"/>
              </a:ext>
            </a:extLst>
          </p:cNvPr>
          <p:cNvPicPr>
            <a:picLocks noChangeAspect="1"/>
          </p:cNvPicPr>
          <p:nvPr/>
        </p:nvPicPr>
        <p:blipFill rotWithShape="1">
          <a:blip r:embed="rId2">
            <a:alphaModFix amt="50000"/>
          </a:blip>
          <a:srcRect l="20876" r="29124"/>
          <a:stretch/>
        </p:blipFill>
        <p:spPr>
          <a:xfrm>
            <a:off x="20" y="10"/>
            <a:ext cx="6095979" cy="6857990"/>
          </a:xfrm>
          <a:prstGeom prst="rect">
            <a:avLst/>
          </a:prstGeom>
        </p:spPr>
      </p:pic>
      <p:sp>
        <p:nvSpPr>
          <p:cNvPr id="2" name="Title"/>
          <p:cNvSpPr>
            <a:spLocks noGrp="1"/>
          </p:cNvSpPr>
          <p:nvPr>
            <p:ph type="ctrTitle"/>
          </p:nvPr>
        </p:nvSpPr>
        <p:spPr>
          <a:xfrm>
            <a:off x="1028700" y="1025718"/>
            <a:ext cx="4057650" cy="4770783"/>
          </a:xfrm>
        </p:spPr>
        <p:txBody>
          <a:bodyPr anchor="ctr">
            <a:normAutofit/>
          </a:bodyPr>
          <a:lstStyle/>
          <a:p>
            <a:pPr algn="ctr"/>
            <a:r>
              <a:rPr lang="en-US" dirty="0">
                <a:solidFill>
                  <a:srgbClr val="FFFFFF"/>
                </a:solidFill>
              </a:rPr>
              <a:t>Applications</a:t>
            </a:r>
          </a:p>
        </p:txBody>
      </p:sp>
      <p:sp>
        <p:nvSpPr>
          <p:cNvPr id="3" name="Content Placeholder"/>
          <p:cNvSpPr>
            <a:spLocks noGrp="1"/>
          </p:cNvSpPr>
          <p:nvPr>
            <p:ph idx="1"/>
          </p:nvPr>
        </p:nvSpPr>
        <p:spPr>
          <a:xfrm>
            <a:off x="7179972" y="762000"/>
            <a:ext cx="3825025" cy="5334000"/>
          </a:xfrm>
        </p:spPr>
        <p:txBody>
          <a:bodyPr anchor="ctr">
            <a:normAutofit/>
          </a:bodyPr>
          <a:lstStyle/>
          <a:p>
            <a:pPr lvl="1" algn="just"/>
            <a:r>
              <a:rPr lang="en-US" dirty="0"/>
              <a:t>Virtual Assistants: Siri, Alexa, and Google Assistant use deep learning for voice recognition and natural language processing</a:t>
            </a:r>
          </a:p>
          <a:p>
            <a:pPr lvl="1" algn="just"/>
            <a:r>
              <a:rPr lang="en-US" dirty="0"/>
              <a:t>Recommendation Systems: Platforms like Netflix and Amazon use deep learning to recommend movies, products, and more</a:t>
            </a:r>
          </a:p>
          <a:p>
            <a:pPr lvl="1" algn="just"/>
            <a:r>
              <a:rPr lang="en-US" dirty="0"/>
              <a:t>Autonomous Vehicles: Companies like Tesla and Waymo use deep learning for object detection and driving automation</a:t>
            </a:r>
          </a:p>
        </p:txBody>
      </p:sp>
    </p:spTree>
    <p:extLst>
      <p:ext uri="{BB962C8B-B14F-4D97-AF65-F5344CB8AC3E}">
        <p14:creationId xmlns:p14="http://schemas.microsoft.com/office/powerpoint/2010/main" val="398712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42139-19C8-4865-DE62-E22CC7A4E2A8}"/>
              </a:ext>
            </a:extLst>
          </p:cNvPr>
          <p:cNvSpPr>
            <a:spLocks noGrp="1"/>
          </p:cNvSpPr>
          <p:nvPr>
            <p:ph type="title"/>
          </p:nvPr>
        </p:nvSpPr>
        <p:spPr>
          <a:xfrm>
            <a:off x="914400" y="1147481"/>
            <a:ext cx="4244341" cy="2532980"/>
          </a:xfrm>
        </p:spPr>
        <p:txBody>
          <a:bodyPr vert="horz" lIns="91440" tIns="45720" rIns="91440" bIns="45720" rtlCol="0" anchor="b">
            <a:normAutofit fontScale="90000"/>
          </a:bodyPr>
          <a:lstStyle/>
          <a:p>
            <a:r>
              <a:rPr lang="en-US" dirty="0"/>
              <a:t>Some methods and challenges of Machine Learning and deep learning</a:t>
            </a:r>
          </a:p>
        </p:txBody>
      </p:sp>
      <p:pic>
        <p:nvPicPr>
          <p:cNvPr id="4" name="Picture 3" descr="3D face graphic">
            <a:extLst>
              <a:ext uri="{FF2B5EF4-FFF2-40B4-BE49-F238E27FC236}">
                <a16:creationId xmlns:a16="http://schemas.microsoft.com/office/drawing/2014/main" id="{4F647C3F-DF12-90A6-EDE6-9948F8CB6323}"/>
              </a:ext>
            </a:extLst>
          </p:cNvPr>
          <p:cNvPicPr>
            <a:picLocks noChangeAspect="1"/>
          </p:cNvPicPr>
          <p:nvPr/>
        </p:nvPicPr>
        <p:blipFill>
          <a:blip r:embed="rId2">
            <a:extLst>
              <a:ext uri="{28A0092B-C50C-407E-A947-70E740481C1C}">
                <a14:useLocalDpi xmlns:a14="http://schemas.microsoft.com/office/drawing/2010/main" val="0"/>
              </a:ext>
            </a:extLst>
          </a:blip>
          <a:srcRect l="30112" r="7387" b="-1"/>
          <a:stretch/>
        </p:blipFill>
        <p:spPr>
          <a:xfrm>
            <a:off x="5979412" y="756110"/>
            <a:ext cx="5360306" cy="5360306"/>
          </a:xfrm>
          <a:custGeom>
            <a:avLst/>
            <a:gdLst/>
            <a:ahLst/>
            <a:cxnLst/>
            <a:rect l="l" t="t" r="r" b="b"/>
            <a:pathLst>
              <a:path w="5360306" h="5360306">
                <a:moveTo>
                  <a:pt x="2680153" y="0"/>
                </a:moveTo>
                <a:cubicBezTo>
                  <a:pt x="4160361" y="0"/>
                  <a:pt x="5360306" y="1199945"/>
                  <a:pt x="5360306" y="2680153"/>
                </a:cubicBezTo>
                <a:cubicBezTo>
                  <a:pt x="5360306" y="4160361"/>
                  <a:pt x="4160361" y="5360306"/>
                  <a:pt x="2680153" y="5360306"/>
                </a:cubicBezTo>
                <a:cubicBezTo>
                  <a:pt x="1199945" y="5360306"/>
                  <a:pt x="0" y="4160361"/>
                  <a:pt x="0" y="2680153"/>
                </a:cubicBezTo>
                <a:cubicBezTo>
                  <a:pt x="0" y="1199945"/>
                  <a:pt x="1199945" y="0"/>
                  <a:pt x="2680153" y="0"/>
                </a:cubicBezTo>
                <a:close/>
              </a:path>
            </a:pathLst>
          </a:custGeom>
        </p:spPr>
      </p:pic>
      <p:cxnSp>
        <p:nvCxnSpPr>
          <p:cNvPr id="13" name="Straight Connector 12">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50993" y="399708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94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n skiing on the mountainside">
            <a:extLst>
              <a:ext uri="{FF2B5EF4-FFF2-40B4-BE49-F238E27FC236}">
                <a16:creationId xmlns:a16="http://schemas.microsoft.com/office/drawing/2014/main" id="{6A6B089F-B051-84E4-ABCA-CB07EE275AD0}"/>
              </a:ext>
            </a:extLst>
          </p:cNvPr>
          <p:cNvPicPr>
            <a:picLocks noChangeAspect="1"/>
          </p:cNvPicPr>
          <p:nvPr/>
        </p:nvPicPr>
        <p:blipFill>
          <a:blip r:embed="rId2">
            <a:alphaModFix amt="50000"/>
          </a:blip>
          <a:srcRect t="6123" b="1285"/>
          <a:stretch/>
        </p:blipFill>
        <p:spPr>
          <a:xfrm>
            <a:off x="20" y="10"/>
            <a:ext cx="12191980" cy="6857990"/>
          </a:xfrm>
          <a:prstGeom prst="rect">
            <a:avLst/>
          </a:prstGeom>
        </p:spPr>
      </p:pic>
      <p:sp>
        <p:nvSpPr>
          <p:cNvPr id="2" name="Title 1">
            <a:extLst>
              <a:ext uri="{FF2B5EF4-FFF2-40B4-BE49-F238E27FC236}">
                <a16:creationId xmlns:a16="http://schemas.microsoft.com/office/drawing/2014/main" id="{1CEE1194-FBF1-4CE5-FE80-7AE4BF543679}"/>
              </a:ext>
            </a:extLst>
          </p:cNvPr>
          <p:cNvSpPr>
            <a:spLocks noGrp="1"/>
          </p:cNvSpPr>
          <p:nvPr>
            <p:ph type="title"/>
          </p:nvPr>
        </p:nvSpPr>
        <p:spPr>
          <a:xfrm>
            <a:off x="1523999" y="1524000"/>
            <a:ext cx="3216673" cy="3809999"/>
          </a:xfrm>
        </p:spPr>
        <p:txBody>
          <a:bodyPr anchor="ctr">
            <a:normAutofit/>
          </a:bodyPr>
          <a:lstStyle/>
          <a:p>
            <a:pPr algn="just"/>
            <a:r>
              <a:rPr lang="en-US" dirty="0">
                <a:solidFill>
                  <a:srgbClr val="FFFFFF"/>
                </a:solidFill>
              </a:rPr>
              <a:t>Gradient Descent</a:t>
            </a:r>
          </a:p>
        </p:txBody>
      </p:sp>
      <p:sp>
        <p:nvSpPr>
          <p:cNvPr id="3" name="Content Placeholder 2">
            <a:extLst>
              <a:ext uri="{FF2B5EF4-FFF2-40B4-BE49-F238E27FC236}">
                <a16:creationId xmlns:a16="http://schemas.microsoft.com/office/drawing/2014/main" id="{AFCF935A-7088-5C51-0B71-F909E13E7677}"/>
              </a:ext>
            </a:extLst>
          </p:cNvPr>
          <p:cNvSpPr>
            <a:spLocks noGrp="1"/>
          </p:cNvSpPr>
          <p:nvPr>
            <p:ph idx="1"/>
          </p:nvPr>
        </p:nvSpPr>
        <p:spPr>
          <a:xfrm>
            <a:off x="5334001" y="762000"/>
            <a:ext cx="5334000" cy="5334000"/>
          </a:xfrm>
        </p:spPr>
        <p:txBody>
          <a:bodyPr anchor="ctr">
            <a:normAutofit/>
          </a:bodyPr>
          <a:lstStyle/>
          <a:p>
            <a:pPr algn="just"/>
            <a:r>
              <a:rPr lang="en-US" dirty="0">
                <a:solidFill>
                  <a:srgbClr val="FFFFFF"/>
                </a:solidFill>
              </a:rPr>
              <a:t>Put on a blindfold, take a step downhill. You’ve found the bottom when you have nowhere to go but up!</a:t>
            </a:r>
          </a:p>
          <a:p>
            <a:pPr algn="just"/>
            <a:r>
              <a:rPr lang="en-US" dirty="0">
                <a:solidFill>
                  <a:srgbClr val="FFFFFF"/>
                </a:solidFill>
              </a:rPr>
              <a:t>The goal of gradient descent is to find the minimum of our model's loss function by iteratively getting a better and better approximation of it.</a:t>
            </a:r>
          </a:p>
        </p:txBody>
      </p:sp>
    </p:spTree>
    <p:extLst>
      <p:ext uri="{BB962C8B-B14F-4D97-AF65-F5344CB8AC3E}">
        <p14:creationId xmlns:p14="http://schemas.microsoft.com/office/powerpoint/2010/main" val="287252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0235D-C173-84D1-94BA-7543BCE150B1}"/>
              </a:ext>
            </a:extLst>
          </p:cNvPr>
          <p:cNvSpPr>
            <a:spLocks noGrp="1"/>
          </p:cNvSpPr>
          <p:nvPr>
            <p:ph type="title"/>
          </p:nvPr>
        </p:nvSpPr>
        <p:spPr>
          <a:xfrm>
            <a:off x="1524000" y="762001"/>
            <a:ext cx="9144000" cy="869092"/>
          </a:xfrm>
        </p:spPr>
        <p:txBody>
          <a:bodyPr>
            <a:normAutofit/>
          </a:bodyPr>
          <a:lstStyle/>
          <a:p>
            <a:pPr algn="ctr"/>
            <a:r>
              <a:rPr lang="en-US" dirty="0"/>
              <a:t>Overfitting</a:t>
            </a:r>
            <a:endParaRPr lang="en-US"/>
          </a:p>
        </p:txBody>
      </p:sp>
      <p:graphicFrame>
        <p:nvGraphicFramePr>
          <p:cNvPr id="5" name="Content Placeholder 2">
            <a:extLst>
              <a:ext uri="{FF2B5EF4-FFF2-40B4-BE49-F238E27FC236}">
                <a16:creationId xmlns:a16="http://schemas.microsoft.com/office/drawing/2014/main" id="{E783AFAB-1DB5-B3B9-DE2B-FEDC7F4CFF9D}"/>
              </a:ext>
            </a:extLst>
          </p:cNvPr>
          <p:cNvGraphicFramePr>
            <a:graphicFrameLocks noGrp="1"/>
          </p:cNvGraphicFramePr>
          <p:nvPr>
            <p:ph idx="1"/>
            <p:extLst>
              <p:ext uri="{D42A27DB-BD31-4B8C-83A1-F6EECF244321}">
                <p14:modId xmlns:p14="http://schemas.microsoft.com/office/powerpoint/2010/main" val="3993152654"/>
              </p:ext>
            </p:extLst>
          </p:nvPr>
        </p:nvGraphicFramePr>
        <p:xfrm>
          <a:off x="1430338" y="2286000"/>
          <a:ext cx="9237662"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66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5579D2-9425-170B-E93C-936EC3147ABE}"/>
              </a:ext>
            </a:extLst>
          </p:cNvPr>
          <p:cNvSpPr>
            <a:spLocks noGrp="1"/>
          </p:cNvSpPr>
          <p:nvPr>
            <p:ph type="title"/>
          </p:nvPr>
        </p:nvSpPr>
        <p:spPr>
          <a:xfrm>
            <a:off x="1524000" y="762001"/>
            <a:ext cx="9144000" cy="869092"/>
          </a:xfrm>
        </p:spPr>
        <p:txBody>
          <a:bodyPr>
            <a:normAutofit/>
          </a:bodyPr>
          <a:lstStyle/>
          <a:p>
            <a:pPr algn="ctr"/>
            <a:r>
              <a:rPr lang="en-US"/>
              <a:t>Unsupervised learning</a:t>
            </a:r>
          </a:p>
        </p:txBody>
      </p:sp>
      <p:graphicFrame>
        <p:nvGraphicFramePr>
          <p:cNvPr id="6" name="Content Placeholder 2">
            <a:extLst>
              <a:ext uri="{FF2B5EF4-FFF2-40B4-BE49-F238E27FC236}">
                <a16:creationId xmlns:a16="http://schemas.microsoft.com/office/drawing/2014/main" id="{B28BAEF8-FBCD-D700-581C-AD4B07CC0936}"/>
              </a:ext>
            </a:extLst>
          </p:cNvPr>
          <p:cNvGraphicFramePr>
            <a:graphicFrameLocks noGrp="1"/>
          </p:cNvGraphicFramePr>
          <p:nvPr>
            <p:ph idx="1"/>
            <p:extLst>
              <p:ext uri="{D42A27DB-BD31-4B8C-83A1-F6EECF244321}">
                <p14:modId xmlns:p14="http://schemas.microsoft.com/office/powerpoint/2010/main" val="3553147669"/>
              </p:ext>
            </p:extLst>
          </p:nvPr>
        </p:nvGraphicFramePr>
        <p:xfrm>
          <a:off x="1430338" y="2286000"/>
          <a:ext cx="9237662"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440499"/>
      </p:ext>
    </p:extLst>
  </p:cSld>
  <p:clrMapOvr>
    <a:masterClrMapping/>
  </p:clrMapOvr>
</p:sld>
</file>

<file path=ppt/theme/theme1.xml><?xml version="1.0" encoding="utf-8"?>
<a:theme xmlns:a="http://schemas.openxmlformats.org/drawingml/2006/main" name="Portal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otalTime>606</TotalTime>
  <Words>1443</Words>
  <Application>Microsoft Office PowerPoint</Application>
  <PresentationFormat>Widescreen</PresentationFormat>
  <Paragraphs>132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Trade Gothic Next Cond</vt:lpstr>
      <vt:lpstr>Trade Gothic Next Light</vt:lpstr>
      <vt:lpstr>PortalVTI</vt:lpstr>
      <vt:lpstr>Machine learning and AI</vt:lpstr>
      <vt:lpstr>Brief History of Deep Learning</vt:lpstr>
      <vt:lpstr>Introduction to Deep Learning</vt:lpstr>
      <vt:lpstr>Analogy</vt:lpstr>
      <vt:lpstr>Applications</vt:lpstr>
      <vt:lpstr>Some methods and challenges of Machine Learning and deep learning</vt:lpstr>
      <vt:lpstr>Gradient Descent</vt:lpstr>
      <vt:lpstr>Overfitting</vt:lpstr>
      <vt:lpstr>Unsupervised learning</vt:lpstr>
      <vt:lpstr>Neural Networks Basics</vt:lpstr>
      <vt:lpstr>Training Neural networks</vt:lpstr>
      <vt:lpstr>Convolutional Neural Networks</vt:lpstr>
      <vt:lpstr>Recurrent Neural Networks(RNNs)</vt:lpstr>
      <vt:lpstr>Analogy</vt:lpstr>
      <vt:lpstr> Training Deep Neural Networks</vt:lpstr>
      <vt:lpstr>Training Deep Neural Networks</vt:lpstr>
      <vt:lpstr> Hardware and Software for Deep Learning</vt:lpstr>
      <vt:lpstr>Deep Learning in Practice</vt:lpstr>
      <vt:lpstr>Deep Learning in Practice</vt:lpstr>
      <vt:lpstr>Future Trends in Deep Learning</vt:lpstr>
      <vt:lpstr>Future Trends in Deep Learning</vt:lpstr>
      <vt:lpstr> Conclusion and 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MAHDI MOHAMMADZADEH</cp:lastModifiedBy>
  <cp:revision>123</cp:revision>
  <dcterms:created xsi:type="dcterms:W3CDTF">2024-05-18T12:36:05Z</dcterms:created>
  <dcterms:modified xsi:type="dcterms:W3CDTF">2026-04-13T12:26:16Z</dcterms:modified>
</cp:coreProperties>
</file>